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348" r:id="rId2"/>
    <p:sldId id="349" r:id="rId3"/>
    <p:sldId id="361" r:id="rId4"/>
    <p:sldId id="362" r:id="rId5"/>
    <p:sldId id="259" r:id="rId6"/>
    <p:sldId id="355" r:id="rId7"/>
    <p:sldId id="356" r:id="rId8"/>
    <p:sldId id="358" r:id="rId9"/>
    <p:sldId id="357" r:id="rId10"/>
    <p:sldId id="366" r:id="rId11"/>
    <p:sldId id="367" r:id="rId12"/>
    <p:sldId id="257" r:id="rId13"/>
    <p:sldId id="276" r:id="rId14"/>
    <p:sldId id="258" r:id="rId15"/>
    <p:sldId id="274" r:id="rId16"/>
    <p:sldId id="261" r:id="rId17"/>
    <p:sldId id="351" r:id="rId18"/>
    <p:sldId id="260" r:id="rId19"/>
    <p:sldId id="368" r:id="rId2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65EF27-7BCC-152A-E0B5-DCCD000FE90A}"/>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(50)</a:t>
            </a:r>
          </a:p>
        </p:txBody>
      </p:sp>
      <p:sp>
        <p:nvSpPr>
          <p:cNvPr id="3" name="Date Placeholder 2">
            <a:extLst>
              <a:ext uri="{FF2B5EF4-FFF2-40B4-BE49-F238E27FC236}">
                <a16:creationId xmlns:a16="http://schemas.microsoft.com/office/drawing/2014/main" id="{10D2B178-3480-1D19-C6CC-AF7FEF0D1A91}"/>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11/27/2022 am class</a:t>
            </a:r>
          </a:p>
        </p:txBody>
      </p:sp>
      <p:sp>
        <p:nvSpPr>
          <p:cNvPr id="4" name="Footer Placeholder 3">
            <a:extLst>
              <a:ext uri="{FF2B5EF4-FFF2-40B4-BE49-F238E27FC236}">
                <a16:creationId xmlns:a16="http://schemas.microsoft.com/office/drawing/2014/main" id="{55E02990-9693-013A-0862-8CF1A9A49A60}"/>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9A3E485-D56A-9BCD-F329-32767820AC3E}"/>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E5227756-34A6-40A6-BD3E-CD5BBCCA510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37277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(50)</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11/27/2022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16C9FB86-4903-4A05-9396-ED55277E3105}" type="slidenum">
              <a:rPr lang="en-US" smtClean="0"/>
              <a:t>‹#›</a:t>
            </a:fld>
            <a:endParaRPr lang="en-US"/>
          </a:p>
        </p:txBody>
      </p:sp>
    </p:spTree>
    <p:extLst>
      <p:ext uri="{BB962C8B-B14F-4D97-AF65-F5344CB8AC3E}">
        <p14:creationId xmlns:p14="http://schemas.microsoft.com/office/powerpoint/2010/main" val="163654645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2</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C7D1AA69-F38F-B1E3-EE3F-23E054D45F78}"/>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B689E6C3-7DEB-4E7F-DB00-66BF7BF32BC3}"/>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E7BEB8B8-20A3-4109-9825-06D3D5B9181F}"/>
              </a:ext>
            </a:extLst>
          </p:cNvPr>
          <p:cNvSpPr>
            <a:spLocks noGrp="1"/>
          </p:cNvSpPr>
          <p:nvPr>
            <p:ph type="hdr" sz="quarter"/>
          </p:nvPr>
        </p:nvSpPr>
        <p:spPr/>
        <p:txBody>
          <a:bodyPr/>
          <a:lstStyle/>
          <a:p>
            <a:r>
              <a:rPr lang="en-US"/>
              <a:t>Class – A Study Of The Psalms (50)</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16</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3F3B8421-50B4-5304-0A36-53290A9B9802}"/>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31845DE2-8E6D-60F3-6B40-A4FB6B770A68}"/>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0E4B419C-CF09-4FC4-5DA6-E75BAE7E7E66}"/>
              </a:ext>
            </a:extLst>
          </p:cNvPr>
          <p:cNvSpPr>
            <a:spLocks noGrp="1"/>
          </p:cNvSpPr>
          <p:nvPr>
            <p:ph type="hdr" sz="quarter"/>
          </p:nvPr>
        </p:nvSpPr>
        <p:spPr/>
        <p:txBody>
          <a:bodyPr/>
          <a:lstStyle/>
          <a:p>
            <a:r>
              <a:rPr lang="en-US"/>
              <a:t>Class – A Study Of The Psalms (50)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17</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CBCCAEC6-93F0-1EF8-7654-B22B02EF7AE0}"/>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0F541E38-F8D9-1DBD-E048-BD6C958B00C8}"/>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5BF10FF1-644A-1BCD-8339-F1931A556923}"/>
              </a:ext>
            </a:extLst>
          </p:cNvPr>
          <p:cNvSpPr>
            <a:spLocks noGrp="1"/>
          </p:cNvSpPr>
          <p:nvPr>
            <p:ph type="hdr" sz="quarter"/>
          </p:nvPr>
        </p:nvSpPr>
        <p:spPr/>
        <p:txBody>
          <a:bodyPr/>
          <a:lstStyle/>
          <a:p>
            <a:r>
              <a:rPr lang="en-US"/>
              <a:t>Class – A Study Of The Psalms (50)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3</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210FCFF8-B66F-8A42-42B4-D9BF01892192}"/>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4D112929-4CE1-52B6-03A5-D3F9D2052057}"/>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3823DE06-4D7E-D654-F9F3-B048789B578B}"/>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1093555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4</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7F80AA5E-66A9-2506-D4A1-9571CC55F2A5}"/>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F2054657-C6CA-F2F4-1211-05A7184338F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65FA69C0-458D-F63E-B3E1-47F386B9569B}"/>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1986044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6</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404C3C53-16E6-E57A-22D1-2B892EE07070}"/>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D1DCE7B7-D1C2-93F3-43AF-DEBE3D921ED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C75AADFC-CBBC-5A13-0F18-D771437C0B25}"/>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1132980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7</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8155A52B-3F55-DA33-F5C7-510F2BBDA2E2}"/>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89D5B70C-C421-8FC7-E02B-CBA9E56D4A5C}"/>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07B8BEDB-E6E8-D5C4-52ED-EF759C356115}"/>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3179747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8</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001222DB-E532-8524-2419-9245B9707233}"/>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BF29B73B-86C0-D9A6-518E-BC32E99C90E3}"/>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A49C0F0D-B47E-9E96-886D-316F547DE9D7}"/>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3238260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9</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B5B205A1-1F19-E6ED-1D31-8D059E62EC78}"/>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B54AE709-735F-C40B-7F44-29F3F7D119F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97692D71-0BD2-FD6D-A94D-A3E64F70FB92}"/>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374458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10</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B279E5C6-ABA7-0A87-66A9-AAEEFCEF1827}"/>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06104611-0488-08ED-433F-E788A404C5BC}"/>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42B98A14-E42D-9A2E-AC57-45826ADE6B5C}"/>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1264844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11</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7ED8CB38-59F0-0F81-9801-AAC63011746A}"/>
              </a:ext>
            </a:extLst>
          </p:cNvPr>
          <p:cNvSpPr>
            <a:spLocks noGrp="1"/>
          </p:cNvSpPr>
          <p:nvPr>
            <p:ph type="dt" idx="1"/>
          </p:nvPr>
        </p:nvSpPr>
        <p:spPr/>
        <p:txBody>
          <a:bodyPr/>
          <a:lstStyle/>
          <a:p>
            <a:r>
              <a:rPr lang="en-US"/>
              <a:t>11/27/2022 am class</a:t>
            </a:r>
          </a:p>
        </p:txBody>
      </p:sp>
      <p:sp>
        <p:nvSpPr>
          <p:cNvPr id="6" name="Footer Placeholder 5">
            <a:extLst>
              <a:ext uri="{FF2B5EF4-FFF2-40B4-BE49-F238E27FC236}">
                <a16:creationId xmlns:a16="http://schemas.microsoft.com/office/drawing/2014/main" id="{8C11FA98-8853-EB92-9F0B-84F88D2DBA19}"/>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1A817812-11C1-A495-8EAB-780B0216555E}"/>
              </a:ext>
            </a:extLst>
          </p:cNvPr>
          <p:cNvSpPr>
            <a:spLocks noGrp="1"/>
          </p:cNvSpPr>
          <p:nvPr>
            <p:ph type="hdr" sz="quarter"/>
          </p:nvPr>
        </p:nvSpPr>
        <p:spPr/>
        <p:txBody>
          <a:bodyPr/>
          <a:lstStyle/>
          <a:p>
            <a:r>
              <a:rPr lang="en-US"/>
              <a:t>Class – A Study Of The Psalms (50)</a:t>
            </a:r>
          </a:p>
        </p:txBody>
      </p:sp>
    </p:spTree>
    <p:extLst>
      <p:ext uri="{BB962C8B-B14F-4D97-AF65-F5344CB8AC3E}">
        <p14:creationId xmlns:p14="http://schemas.microsoft.com/office/powerpoint/2010/main" val="3314824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endParaRPr lang="en-US" sz="2400"/>
          </a:p>
        </p:txBody>
      </p:sp>
      <p:sp>
        <p:nvSpPr>
          <p:cNvPr id="355335" name="Rectangle 7"/>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355336" name="Rectangle 8"/>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355337" name="Rectangle 9"/>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355338" name="Rectangle 10"/>
          <p:cNvSpPr>
            <a:spLocks noGrp="1" noChangeArrowheads="1"/>
          </p:cNvSpPr>
          <p:nvPr>
            <p:ph type="ftr" sz="quarter" idx="3"/>
          </p:nvPr>
        </p:nvSpPr>
        <p:spPr/>
        <p:txBody>
          <a:bodyPr/>
          <a:lstStyle>
            <a:lvl1pPr>
              <a:defRPr/>
            </a:lvl1pPr>
          </a:lstStyle>
          <a:p>
            <a:endParaRPr lang="en-US"/>
          </a:p>
        </p:txBody>
      </p:sp>
      <p:sp>
        <p:nvSpPr>
          <p:cNvPr id="355339" name="Rectangle 11"/>
          <p:cNvSpPr>
            <a:spLocks noGrp="1" noChangeArrowheads="1"/>
          </p:cNvSpPr>
          <p:nvPr>
            <p:ph type="sldNum" sz="quarter" idx="4"/>
          </p:nvPr>
        </p:nvSpPr>
        <p:spPr>
          <a:xfrm>
            <a:off x="6553200" y="6248400"/>
            <a:ext cx="2133600" cy="457200"/>
          </a:xfrm>
        </p:spPr>
        <p:txBody>
          <a:bodyPr/>
          <a:lstStyle>
            <a:lvl1pPr>
              <a:defRPr b="1"/>
            </a:lvl1pPr>
          </a:lstStyle>
          <a:p>
            <a:fld id="{31AA3766-CA1C-44FE-85F6-500774F20A7E}" type="slidenum">
              <a:rPr lang="en-US"/>
              <a:pPr/>
              <a:t>‹#›</a:t>
            </a:fld>
            <a:endParaRPr lang="en-US"/>
          </a:p>
        </p:txBody>
      </p:sp>
      <p:grpSp>
        <p:nvGrpSpPr>
          <p:cNvPr id="355342" name="Group 14"/>
          <p:cNvGrpSpPr>
            <a:grpSpLocks/>
          </p:cNvGrpSpPr>
          <p:nvPr/>
        </p:nvGrpSpPr>
        <p:grpSpPr bwMode="auto">
          <a:xfrm>
            <a:off x="381000" y="304800"/>
            <a:ext cx="8391525" cy="5791200"/>
            <a:chOff x="240" y="192"/>
            <a:chExt cx="5286" cy="3648"/>
          </a:xfrm>
        </p:grpSpPr>
        <p:sp>
          <p:nvSpPr>
            <p:cNvPr id="355331" name="Rectangle 3"/>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2" name="Rectangle 4"/>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33" name="Rectangle 5"/>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4" name="Rectangle 6"/>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40" name="Line 12"/>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355341" name="Rectangle 13"/>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62583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54CFBB-18A8-46E9-8151-30C560136508}" type="slidenum">
              <a:rPr lang="en-US"/>
              <a:pPr/>
              <a:t>‹#›</a:t>
            </a:fld>
            <a:endParaRPr lang="en-US"/>
          </a:p>
        </p:txBody>
      </p:sp>
    </p:spTree>
    <p:extLst>
      <p:ext uri="{BB962C8B-B14F-4D97-AF65-F5344CB8AC3E}">
        <p14:creationId xmlns:p14="http://schemas.microsoft.com/office/powerpoint/2010/main" val="388950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9C6EBD-4B9B-4A29-89A0-EA9E3E70AFC0}" type="slidenum">
              <a:rPr lang="en-US"/>
              <a:pPr/>
              <a:t>‹#›</a:t>
            </a:fld>
            <a:endParaRPr lang="en-US"/>
          </a:p>
        </p:txBody>
      </p:sp>
    </p:spTree>
    <p:extLst>
      <p:ext uri="{BB962C8B-B14F-4D97-AF65-F5344CB8AC3E}">
        <p14:creationId xmlns:p14="http://schemas.microsoft.com/office/powerpoint/2010/main" val="40230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56EAC-D8AB-4697-843D-4B97ABDAD91E}" type="slidenum">
              <a:rPr lang="en-US"/>
              <a:pPr/>
              <a:t>‹#›</a:t>
            </a:fld>
            <a:endParaRPr lang="en-US"/>
          </a:p>
        </p:txBody>
      </p:sp>
    </p:spTree>
    <p:extLst>
      <p:ext uri="{BB962C8B-B14F-4D97-AF65-F5344CB8AC3E}">
        <p14:creationId xmlns:p14="http://schemas.microsoft.com/office/powerpoint/2010/main" val="21838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47122-0D00-434C-8980-1A807CDF0514}" type="slidenum">
              <a:rPr lang="en-US"/>
              <a:pPr/>
              <a:t>‹#›</a:t>
            </a:fld>
            <a:endParaRPr lang="en-US"/>
          </a:p>
        </p:txBody>
      </p:sp>
    </p:spTree>
    <p:extLst>
      <p:ext uri="{BB962C8B-B14F-4D97-AF65-F5344CB8AC3E}">
        <p14:creationId xmlns:p14="http://schemas.microsoft.com/office/powerpoint/2010/main" val="39285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41B447-D81E-4DEE-910D-8B6C12078050}" type="slidenum">
              <a:rPr lang="en-US"/>
              <a:pPr/>
              <a:t>‹#›</a:t>
            </a:fld>
            <a:endParaRPr lang="en-US"/>
          </a:p>
        </p:txBody>
      </p:sp>
    </p:spTree>
    <p:extLst>
      <p:ext uri="{BB962C8B-B14F-4D97-AF65-F5344CB8AC3E}">
        <p14:creationId xmlns:p14="http://schemas.microsoft.com/office/powerpoint/2010/main" val="1031372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451FB7C-F784-47E8-8CAE-F32F185013A1}" type="slidenum">
              <a:rPr lang="en-US"/>
              <a:pPr/>
              <a:t>‹#›</a:t>
            </a:fld>
            <a:endParaRPr lang="en-US"/>
          </a:p>
        </p:txBody>
      </p:sp>
    </p:spTree>
    <p:extLst>
      <p:ext uri="{BB962C8B-B14F-4D97-AF65-F5344CB8AC3E}">
        <p14:creationId xmlns:p14="http://schemas.microsoft.com/office/powerpoint/2010/main" val="202297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B8DB1DD-A924-4E34-927D-ACD561AE269D}" type="slidenum">
              <a:rPr lang="en-US"/>
              <a:pPr/>
              <a:t>‹#›</a:t>
            </a:fld>
            <a:endParaRPr lang="en-US"/>
          </a:p>
        </p:txBody>
      </p:sp>
    </p:spTree>
    <p:extLst>
      <p:ext uri="{BB962C8B-B14F-4D97-AF65-F5344CB8AC3E}">
        <p14:creationId xmlns:p14="http://schemas.microsoft.com/office/powerpoint/2010/main" val="322711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26119E2-835B-46F6-A55C-0B6B72B880DE}" type="slidenum">
              <a:rPr lang="en-US"/>
              <a:pPr/>
              <a:t>‹#›</a:t>
            </a:fld>
            <a:endParaRPr lang="en-US"/>
          </a:p>
        </p:txBody>
      </p:sp>
    </p:spTree>
    <p:extLst>
      <p:ext uri="{BB962C8B-B14F-4D97-AF65-F5344CB8AC3E}">
        <p14:creationId xmlns:p14="http://schemas.microsoft.com/office/powerpoint/2010/main" val="422112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4D5B72-1952-48F5-8470-AB05FB94D489}" type="slidenum">
              <a:rPr lang="en-US"/>
              <a:pPr/>
              <a:t>‹#›</a:t>
            </a:fld>
            <a:endParaRPr lang="en-US"/>
          </a:p>
        </p:txBody>
      </p:sp>
    </p:spTree>
    <p:extLst>
      <p:ext uri="{BB962C8B-B14F-4D97-AF65-F5344CB8AC3E}">
        <p14:creationId xmlns:p14="http://schemas.microsoft.com/office/powerpoint/2010/main" val="1511238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112828-B590-4FE9-A659-F70E029BC338}" type="slidenum">
              <a:rPr lang="en-US"/>
              <a:pPr/>
              <a:t>‹#›</a:t>
            </a:fld>
            <a:endParaRPr lang="en-US"/>
          </a:p>
        </p:txBody>
      </p:sp>
    </p:spTree>
    <p:extLst>
      <p:ext uri="{BB962C8B-B14F-4D97-AF65-F5344CB8AC3E}">
        <p14:creationId xmlns:p14="http://schemas.microsoft.com/office/powerpoint/2010/main" val="25746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alpha val="60000"/>
          </a:schemeClr>
        </a:solidFill>
        <a:effectLst/>
      </p:bgPr>
    </p:bg>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54307"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430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3543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35431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AE1E627A-7E0D-4E54-87F9-74DAB094553C}" type="slidenum">
              <a:rPr lang="en-US"/>
              <a:pPr/>
              <a:t>‹#›</a:t>
            </a:fld>
            <a:endParaRPr lang="en-US"/>
          </a:p>
        </p:txBody>
      </p:sp>
      <p:grpSp>
        <p:nvGrpSpPr>
          <p:cNvPr id="354329" name="Group 25"/>
          <p:cNvGrpSpPr>
            <a:grpSpLocks/>
          </p:cNvGrpSpPr>
          <p:nvPr/>
        </p:nvGrpSpPr>
        <p:grpSpPr bwMode="auto">
          <a:xfrm>
            <a:off x="279400" y="152400"/>
            <a:ext cx="8686800" cy="1600200"/>
            <a:chOff x="176" y="96"/>
            <a:chExt cx="5472" cy="1008"/>
          </a:xfrm>
        </p:grpSpPr>
        <p:sp>
          <p:nvSpPr>
            <p:cNvPr id="354311" name="Line 7"/>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354312" name="Rectangle 8"/>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3" name="Rectangle 9"/>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4314" name="Rectangle 10"/>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5" name="Rectangle 11"/>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11661609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469900" indent="-469900" algn="l" rtl="0" eaLnBrk="1" fontAlgn="base" hangingPunct="1">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797225"/>
            <a:ext cx="7696200" cy="1754326"/>
          </a:xfrm>
        </p:spPr>
        <p:txBody>
          <a:bodyPr>
            <a:spAutoFit/>
          </a:bodyPr>
          <a:lstStyle/>
          <a:p>
            <a:pPr algn="ctr"/>
            <a:r>
              <a:rPr lang="en-US" dirty="0">
                <a:effectLst>
                  <a:outerShdw blurRad="38100" dist="38100" dir="2700000" algn="tl">
                    <a:srgbClr val="000000">
                      <a:alpha val="43137"/>
                    </a:srgbClr>
                  </a:outerShdw>
                </a:effectLst>
                <a:latin typeface="Segoe UI Semibold" pitchFamily="34" charset="0"/>
                <a:cs typeface="Segoe UI Semibold" pitchFamily="34" charset="0"/>
              </a:rPr>
              <a:t>Security Of Those Who Trust In The Lord …</a:t>
            </a:r>
          </a:p>
        </p:txBody>
      </p:sp>
      <p:sp>
        <p:nvSpPr>
          <p:cNvPr id="3" name="Subtitle 2"/>
          <p:cNvSpPr>
            <a:spLocks noGrp="1"/>
          </p:cNvSpPr>
          <p:nvPr>
            <p:ph type="subTitle" idx="1"/>
          </p:nvPr>
        </p:nvSpPr>
        <p:spPr>
          <a:xfrm>
            <a:off x="762000" y="3765550"/>
            <a:ext cx="7696200" cy="646331"/>
          </a:xfrm>
        </p:spPr>
        <p:txBody>
          <a:bodyPr>
            <a:spAutoFit/>
          </a:bodyPr>
          <a:lstStyle/>
          <a:p>
            <a:pPr algn="ctr"/>
            <a:r>
              <a:rPr lang="en-US" sz="3600" dirty="0">
                <a:latin typeface="Segoe UI" pitchFamily="34" charset="0"/>
                <a:cs typeface="Segoe UI" pitchFamily="34" charset="0"/>
              </a:rPr>
              <a:t>Psalms 37:1-9</a:t>
            </a:r>
          </a:p>
        </p:txBody>
      </p:sp>
      <p:sp>
        <p:nvSpPr>
          <p:cNvPr id="4" name="TextBox 3">
            <a:extLst>
              <a:ext uri="{FF2B5EF4-FFF2-40B4-BE49-F238E27FC236}">
                <a16:creationId xmlns:a16="http://schemas.microsoft.com/office/drawing/2014/main" id="{0AF7D3F5-F19D-70A8-70F4-75FC8D709CD6}"/>
              </a:ext>
            </a:extLst>
          </p:cNvPr>
          <p:cNvSpPr txBox="1"/>
          <p:nvPr/>
        </p:nvSpPr>
        <p:spPr>
          <a:xfrm>
            <a:off x="1958143" y="1035050"/>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660000"/>
                </a:solidFill>
                <a:effectLst>
                  <a:outerShdw blurRad="38100" dist="38100" dir="2700000" algn="tl">
                    <a:srgbClr val="000000"/>
                  </a:outerShdw>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solidFill>
                <a:srgbClr val="660000"/>
              </a:solidFill>
              <a:effectLst/>
              <a:uLnTx/>
              <a:uFillTx/>
              <a:latin typeface="Times New Roman"/>
              <a:ea typeface="+mn-ea"/>
              <a:cs typeface="+mn-cs"/>
            </a:endParaRPr>
          </a:p>
        </p:txBody>
      </p:sp>
      <p:sp>
        <p:nvSpPr>
          <p:cNvPr id="5" name="TextBox 4">
            <a:extLst>
              <a:ext uri="{FF2B5EF4-FFF2-40B4-BE49-F238E27FC236}">
                <a16:creationId xmlns:a16="http://schemas.microsoft.com/office/drawing/2014/main" id="{BCF9C57B-7E8A-6CD0-95B6-D94FBE28B2EB}"/>
              </a:ext>
            </a:extLst>
          </p:cNvPr>
          <p:cNvSpPr txBox="1"/>
          <p:nvPr/>
        </p:nvSpPr>
        <p:spPr>
          <a:xfrm>
            <a:off x="3106467" y="5162556"/>
            <a:ext cx="297549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rgbClr val="660000"/>
                </a:solidFill>
                <a:latin typeface="Arial" panose="020B0604020202020204" pitchFamily="34" charset="0"/>
                <a:cs typeface="Arial" panose="020B0604020202020204" pitchFamily="34" charset="0"/>
              </a:rPr>
              <a:t>November 27</a:t>
            </a:r>
            <a:r>
              <a:rPr kumimoji="0" lang="en-US" sz="2400" b="1" i="0" u="none" strike="noStrike" kern="1200" cap="none" spc="0" normalizeH="0" baseline="0" noProof="0" dirty="0">
                <a:ln>
                  <a:noFill/>
                </a:ln>
                <a:solidFill>
                  <a:srgbClr val="660000"/>
                </a:solidFill>
                <a:effectLst/>
                <a:uLnTx/>
                <a:uFillTx/>
                <a:latin typeface="Arial" panose="020B0604020202020204" pitchFamily="34" charset="0"/>
                <a:ea typeface="+mn-ea"/>
                <a:cs typeface="Arial" panose="020B0604020202020204" pitchFamily="34" charset="0"/>
              </a:rPr>
              <a:t>,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304800" y="1905000"/>
            <a:ext cx="8534400" cy="4800866"/>
          </a:xfrm>
        </p:spPr>
        <p:txBody>
          <a:bodyPr>
            <a:spAutoFit/>
          </a:bodyPr>
          <a:lstStyle/>
          <a:p>
            <a:pPr>
              <a:lnSpc>
                <a:spcPct val="107000"/>
              </a:lnSpc>
              <a:spcBef>
                <a:spcPts val="0"/>
              </a:spcBef>
              <a:spcAft>
                <a:spcPts val="0"/>
              </a:spcAft>
            </a:pPr>
            <a:r>
              <a:rPr lang="en-US" sz="2800" dirty="0">
                <a:effectLst/>
                <a:latin typeface="Arial" panose="020B0604020202020204" pitchFamily="34" charset="0"/>
                <a:ea typeface="Times New Roman" panose="02020603050405020304" pitchFamily="18" charset="0"/>
                <a:cs typeface="Times New Roman" panose="02020603050405020304" pitchFamily="18" charset="0"/>
              </a:rPr>
              <a:t>Rest in the Lord and wait patiently for Him (Psalms 37:7) – is He your hope?</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Bef>
                <a:spcPts val="0"/>
              </a:spcBef>
              <a:spcAft>
                <a:spcPts val="0"/>
              </a:spcAft>
            </a:pPr>
            <a:r>
              <a:rPr lang="en-US" sz="2800" u="sng" dirty="0">
                <a:effectLst/>
                <a:latin typeface="Arial" panose="020B0604020202020204" pitchFamily="34" charset="0"/>
                <a:ea typeface="Times New Roman" panose="02020603050405020304" pitchFamily="18" charset="0"/>
                <a:cs typeface="Times New Roman" panose="02020603050405020304" pitchFamily="18" charset="0"/>
              </a:rPr>
              <a:t>God will bring forth your righteousness</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LET HIM! (Psalms 37:6)</a:t>
            </a:r>
          </a:p>
          <a:p>
            <a:pPr lvl="1">
              <a:lnSpc>
                <a:spcPct val="107000"/>
              </a:lnSpc>
              <a:spcBef>
                <a:spcPts val="0"/>
              </a:spcBef>
              <a:spcAft>
                <a:spcPts val="0"/>
              </a:spcAft>
            </a:pPr>
            <a:r>
              <a:rPr lang="en-US" sz="2400" i="1" dirty="0">
                <a:latin typeface="Arial" panose="020B0604020202020204" pitchFamily="34" charset="0"/>
                <a:ea typeface="Times New Roman" panose="02020603050405020304" pitchFamily="18" charset="0"/>
                <a:cs typeface="Times New Roman" panose="02020603050405020304" pitchFamily="18" charset="0"/>
              </a:rPr>
              <a:t>“Feed (be fed) on His faithfulness …” verse 3</a:t>
            </a:r>
            <a:endParaRPr lang="en-US" sz="2400" i="1" dirty="0">
              <a:latin typeface="Calibri" panose="020F0502020204030204" pitchFamily="34" charset="0"/>
              <a:ea typeface="Times New Roman" panose="02020603050405020304" pitchFamily="18" charset="0"/>
              <a:cs typeface="Times New Roman" panose="02020603050405020304" pitchFamily="18" charset="0"/>
            </a:endParaRPr>
          </a:p>
          <a:p>
            <a:pPr lvl="1">
              <a:lnSpc>
                <a:spcPct val="107000"/>
              </a:lnSpc>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Do not fret because the wicked prospers (consider what Jesus said to the prosperous Jews who bragged about their giving, prayers, and fasting. He said,</a:t>
            </a:r>
            <a:r>
              <a:rPr lang="en-US" sz="2400" i="1" dirty="0">
                <a:effectLst/>
                <a:latin typeface="Arial" panose="020B0604020202020204" pitchFamily="34" charset="0"/>
                <a:ea typeface="Times New Roman" panose="02020603050405020304" pitchFamily="18" charset="0"/>
                <a:cs typeface="Times New Roman" panose="02020603050405020304" pitchFamily="18" charset="0"/>
              </a:rPr>
              <a:t> “They have their reward.”)</a:t>
            </a:r>
            <a:endParaRPr lang="en-US" sz="2400" i="1"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Bef>
                <a:spcPts val="0"/>
              </a:spcBef>
              <a:spcAft>
                <a:spcPts val="0"/>
              </a:spcAft>
            </a:pPr>
            <a:r>
              <a:rPr lang="en-US" sz="2800" i="1" dirty="0">
                <a:effectLst/>
                <a:latin typeface="Arial" panose="020B0604020202020204" pitchFamily="34" charset="0"/>
                <a:ea typeface="Times New Roman" panose="02020603050405020304" pitchFamily="18" charset="0"/>
              </a:rPr>
              <a:t>“Delight thyself also in Jehovah; and he will give thee the desires of thy </a:t>
            </a:r>
            <a:r>
              <a:rPr lang="en-US" sz="2800" i="1" dirty="0">
                <a:latin typeface="Arial" panose="020B0604020202020204" pitchFamily="34" charset="0"/>
                <a:ea typeface="Times New Roman" panose="02020603050405020304" pitchFamily="18" charset="0"/>
              </a:rPr>
              <a:t>heart.”</a:t>
            </a:r>
            <a:r>
              <a:rPr lang="en-US" sz="2800" dirty="0">
                <a:latin typeface="Arial" panose="020B0604020202020204" pitchFamily="34" charset="0"/>
                <a:ea typeface="Times New Roman" panose="02020603050405020304" pitchFamily="18" charset="0"/>
              </a:rPr>
              <a:t> Psalms 37:4</a:t>
            </a:r>
          </a:p>
        </p:txBody>
      </p:sp>
      <p:sp>
        <p:nvSpPr>
          <p:cNvPr id="6" name="Title 1">
            <a:extLst>
              <a:ext uri="{FF2B5EF4-FFF2-40B4-BE49-F238E27FC236}">
                <a16:creationId xmlns:a16="http://schemas.microsoft.com/office/drawing/2014/main" id="{6ABF1DF8-CC93-0329-BB10-355B24C1C3E9}"/>
              </a:ext>
            </a:extLst>
          </p:cNvPr>
          <p:cNvSpPr>
            <a:spLocks noGrp="1"/>
          </p:cNvSpPr>
          <p:nvPr>
            <p:ph type="title"/>
          </p:nvPr>
        </p:nvSpPr>
        <p:spPr>
          <a:xfrm>
            <a:off x="76200" y="665647"/>
            <a:ext cx="8991600" cy="754053"/>
          </a:xfrm>
        </p:spPr>
        <p:txBody>
          <a:bodyPr>
            <a:spAutoFit/>
          </a:bodyPr>
          <a:lstStyle/>
          <a:p>
            <a:r>
              <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rPr>
              <a:t>Summary … </a:t>
            </a:r>
            <a:r>
              <a:rPr lang="en-US" sz="4300" u="sng"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sz="4300"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 </a:t>
            </a:r>
            <a:endPar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endParaRPr>
          </a:p>
        </p:txBody>
      </p:sp>
    </p:spTree>
    <p:extLst>
      <p:ext uri="{BB962C8B-B14F-4D97-AF65-F5344CB8AC3E}">
        <p14:creationId xmlns:p14="http://schemas.microsoft.com/office/powerpoint/2010/main" val="3790391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76200" y="1905000"/>
            <a:ext cx="8991600" cy="4135940"/>
          </a:xfrm>
        </p:spPr>
        <p:txBody>
          <a:bodyPr wrap="square">
            <a:spAutoFit/>
          </a:bodyPr>
          <a:lstStyle/>
          <a:p>
            <a:pPr>
              <a:lnSpc>
                <a:spcPct val="107000"/>
              </a:lnSpc>
              <a:spcBef>
                <a:spcPts val="0"/>
              </a:spcBef>
              <a:spcAft>
                <a:spcPts val="0"/>
              </a:spcAft>
            </a:pPr>
            <a:r>
              <a:rPr lang="en-US" dirty="0">
                <a:effectLst/>
                <a:ea typeface="Times New Roman" panose="02020603050405020304" pitchFamily="18" charset="0"/>
              </a:rPr>
              <a:t> </a:t>
            </a:r>
            <a:r>
              <a:rPr lang="en-US" u="sng" dirty="0">
                <a:effectLst/>
                <a:ea typeface="Times New Roman" panose="02020603050405020304" pitchFamily="18" charset="0"/>
              </a:rPr>
              <a:t>Don’t be angry</a:t>
            </a:r>
            <a:r>
              <a:rPr lang="en-US" dirty="0">
                <a:effectLst/>
                <a:ea typeface="Times New Roman" panose="02020603050405020304" pitchFamily="18" charset="0"/>
              </a:rPr>
              <a:t>. </a:t>
            </a:r>
            <a:r>
              <a:rPr lang="en-US" sz="2400" dirty="0">
                <a:effectLst/>
                <a:ea typeface="Times New Roman" panose="02020603050405020304" pitchFamily="18" charset="0"/>
              </a:rPr>
              <a:t>In fact, forsake the idea! When we fret, it causes harm. It will not accomplish any lasting good to sink to their level with an ungodly attitude.</a:t>
            </a:r>
          </a:p>
          <a:p>
            <a:pPr marL="0" indent="0">
              <a:lnSpc>
                <a:spcPct val="107000"/>
              </a:lnSpc>
              <a:spcBef>
                <a:spcPts val="0"/>
              </a:spcBef>
              <a:spcAft>
                <a:spcPts val="0"/>
              </a:spcAft>
              <a:buNone/>
            </a:pPr>
            <a:endParaRPr lang="en-US" sz="2400" dirty="0">
              <a:effectLst/>
              <a:ea typeface="Times New Roman" panose="02020603050405020304" pitchFamily="18" charset="0"/>
            </a:endParaRPr>
          </a:p>
          <a:p>
            <a:pPr>
              <a:lnSpc>
                <a:spcPct val="107000"/>
              </a:lnSpc>
              <a:spcBef>
                <a:spcPts val="0"/>
              </a:spcBef>
              <a:spcAft>
                <a:spcPts val="0"/>
              </a:spcAft>
            </a:pPr>
            <a:r>
              <a:rPr lang="en-US" sz="3600" dirty="0">
                <a:cs typeface="Arial" panose="020B0604020202020204" pitchFamily="34" charset="0"/>
              </a:rPr>
              <a:t>Psalms 37:8, </a:t>
            </a:r>
            <a:r>
              <a:rPr lang="en-US" sz="3600" i="1" dirty="0">
                <a:cs typeface="Arial" panose="020B0604020202020204" pitchFamily="34" charset="0"/>
              </a:rPr>
              <a:t>“</a:t>
            </a:r>
            <a:r>
              <a:rPr lang="en-US" sz="3600" i="1" u="sng" dirty="0">
                <a:cs typeface="Arial" panose="020B0604020202020204" pitchFamily="34" charset="0"/>
              </a:rPr>
              <a:t>Cease from anger</a:t>
            </a:r>
            <a:r>
              <a:rPr lang="en-US" sz="3600" i="1" dirty="0">
                <a:cs typeface="Arial" panose="020B0604020202020204" pitchFamily="34" charset="0"/>
              </a:rPr>
              <a:t>, and </a:t>
            </a:r>
            <a:r>
              <a:rPr lang="en-US" sz="3600" i="1" u="sng" dirty="0">
                <a:cs typeface="Arial" panose="020B0604020202020204" pitchFamily="34" charset="0"/>
              </a:rPr>
              <a:t>forsake wrath</a:t>
            </a:r>
            <a:r>
              <a:rPr lang="en-US" sz="3600" i="1" dirty="0">
                <a:cs typeface="Arial" panose="020B0604020202020204" pitchFamily="34" charset="0"/>
              </a:rPr>
              <a:t>: </a:t>
            </a:r>
            <a:r>
              <a:rPr lang="en-US" sz="3600" i="1" u="sng" dirty="0">
                <a:cs typeface="Arial" panose="020B0604020202020204" pitchFamily="34" charset="0"/>
              </a:rPr>
              <a:t>Fret not thyself</a:t>
            </a:r>
            <a:r>
              <a:rPr lang="en-US" sz="3600" i="1" dirty="0">
                <a:cs typeface="Arial" panose="020B0604020202020204" pitchFamily="34" charset="0"/>
              </a:rPr>
              <a:t>, (it tendeth) only to evil-doing.”</a:t>
            </a:r>
            <a:r>
              <a:rPr lang="en-US" sz="3600" dirty="0">
                <a:cs typeface="Arial" panose="020B0604020202020204" pitchFamily="34" charset="0"/>
              </a:rPr>
              <a:t> (cf. James 1:20; 3:16)</a:t>
            </a:r>
            <a:endParaRPr lang="en-US" sz="4400" dirty="0">
              <a:cs typeface="Arial" panose="020B0604020202020204" pitchFamily="34" charset="0"/>
            </a:endParaRPr>
          </a:p>
          <a:p>
            <a:pPr>
              <a:lnSpc>
                <a:spcPct val="107000"/>
              </a:lnSpc>
              <a:spcBef>
                <a:spcPts val="0"/>
              </a:spcBef>
              <a:spcAft>
                <a:spcPts val="0"/>
              </a:spcAft>
            </a:pPr>
            <a:r>
              <a:rPr lang="en-US" sz="3600" dirty="0"/>
              <a:t>Fret: “Burn … with vexation” (</a:t>
            </a:r>
            <a:r>
              <a:rPr lang="en-US" sz="3600" dirty="0" err="1"/>
              <a:t>Rotherham</a:t>
            </a:r>
            <a:r>
              <a:rPr lang="en-US" sz="3600" dirty="0"/>
              <a:t>)</a:t>
            </a:r>
          </a:p>
        </p:txBody>
      </p:sp>
      <p:sp>
        <p:nvSpPr>
          <p:cNvPr id="6" name="Title 1">
            <a:extLst>
              <a:ext uri="{FF2B5EF4-FFF2-40B4-BE49-F238E27FC236}">
                <a16:creationId xmlns:a16="http://schemas.microsoft.com/office/drawing/2014/main" id="{2B9541C8-6F6B-E1DB-2E2A-39A684F7D27F}"/>
              </a:ext>
            </a:extLst>
          </p:cNvPr>
          <p:cNvSpPr>
            <a:spLocks noGrp="1"/>
          </p:cNvSpPr>
          <p:nvPr>
            <p:ph type="title"/>
          </p:nvPr>
        </p:nvSpPr>
        <p:spPr>
          <a:xfrm>
            <a:off x="76200" y="665647"/>
            <a:ext cx="8991600" cy="754053"/>
          </a:xfrm>
        </p:spPr>
        <p:txBody>
          <a:bodyPr>
            <a:spAutoFit/>
          </a:bodyPr>
          <a:lstStyle/>
          <a:p>
            <a:r>
              <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rPr>
              <a:t>Summary … </a:t>
            </a:r>
            <a:r>
              <a:rPr lang="en-US" sz="4300" u="sng"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sz="4300"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 </a:t>
            </a:r>
            <a:endPar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endParaRPr>
          </a:p>
        </p:txBody>
      </p:sp>
    </p:spTree>
    <p:extLst>
      <p:ext uri="{BB962C8B-B14F-4D97-AF65-F5344CB8AC3E}">
        <p14:creationId xmlns:p14="http://schemas.microsoft.com/office/powerpoint/2010/main" val="977735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3159"/>
            <a:ext cx="8362950" cy="769441"/>
          </a:xfrm>
        </p:spPr>
        <p:txBody>
          <a:bodyPr>
            <a:spAutoFit/>
          </a:bodyPr>
          <a:lstStyle/>
          <a:p>
            <a:r>
              <a:rPr lang="en-US" dirty="0"/>
              <a:t>Proverbs and Ecclesiastes On Anger</a:t>
            </a:r>
          </a:p>
        </p:txBody>
      </p:sp>
      <p:sp>
        <p:nvSpPr>
          <p:cNvPr id="3" name="Content Placeholder 2"/>
          <p:cNvSpPr>
            <a:spLocks noGrp="1"/>
          </p:cNvSpPr>
          <p:nvPr>
            <p:ph idx="1"/>
          </p:nvPr>
        </p:nvSpPr>
        <p:spPr>
          <a:xfrm>
            <a:off x="457200" y="1828800"/>
            <a:ext cx="8229600" cy="3145476"/>
          </a:xfrm>
        </p:spPr>
        <p:txBody>
          <a:bodyPr>
            <a:spAutoFit/>
          </a:bodyPr>
          <a:lstStyle/>
          <a:p>
            <a:r>
              <a:rPr lang="en-US" baseline="0" dirty="0"/>
              <a:t>Proverbs 14:17, </a:t>
            </a:r>
            <a:r>
              <a:rPr lang="en-US" i="1" baseline="0" dirty="0"/>
              <a:t>“He that is soon angry will deal foolishly; And a man of wicked devices is hated.”</a:t>
            </a:r>
          </a:p>
          <a:p>
            <a:r>
              <a:rPr lang="en-US" baseline="0" dirty="0"/>
              <a:t>Proverbs 16:32, </a:t>
            </a:r>
            <a:r>
              <a:rPr lang="en-US" i="1" baseline="0" dirty="0"/>
              <a:t>“He that is slow to anger is better than the mighty; And he that </a:t>
            </a:r>
            <a:r>
              <a:rPr lang="en-US" i="1" baseline="0" dirty="0" err="1"/>
              <a:t>ruleth</a:t>
            </a:r>
            <a:r>
              <a:rPr lang="en-US" i="1" baseline="0" dirty="0"/>
              <a:t> his spirit, than he that taketh a city.”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145476"/>
          </a:xfrm>
        </p:spPr>
        <p:txBody>
          <a:bodyPr>
            <a:spAutoFit/>
          </a:bodyPr>
          <a:lstStyle/>
          <a:p>
            <a:r>
              <a:rPr lang="en-US" baseline="0" dirty="0"/>
              <a:t>Proverbs 19:11, </a:t>
            </a:r>
            <a:r>
              <a:rPr lang="en-US" i="1" baseline="0" dirty="0"/>
              <a:t>“The discretion of a man </a:t>
            </a:r>
            <a:r>
              <a:rPr lang="en-US" i="1" baseline="0" dirty="0" err="1"/>
              <a:t>maketh</a:t>
            </a:r>
            <a:r>
              <a:rPr lang="en-US" i="1" baseline="0" dirty="0"/>
              <a:t> him slow to anger; And it is his glory to pass over a transgression.”</a:t>
            </a:r>
          </a:p>
          <a:p>
            <a:r>
              <a:rPr lang="en-US" baseline="0" dirty="0"/>
              <a:t>Proverbs 22:24, </a:t>
            </a:r>
            <a:r>
              <a:rPr lang="en-US" i="1" baseline="0" dirty="0"/>
              <a:t>“Make no friendship with a man that is given to anger; And with a wrathful man thou shalt not go”</a:t>
            </a:r>
          </a:p>
        </p:txBody>
      </p:sp>
      <p:sp>
        <p:nvSpPr>
          <p:cNvPr id="6" name="Title 1">
            <a:extLst>
              <a:ext uri="{FF2B5EF4-FFF2-40B4-BE49-F238E27FC236}">
                <a16:creationId xmlns:a16="http://schemas.microsoft.com/office/drawing/2014/main" id="{764E20A8-B19B-D7BE-843D-F38B5D973978}"/>
              </a:ext>
            </a:extLst>
          </p:cNvPr>
          <p:cNvSpPr>
            <a:spLocks noGrp="1"/>
          </p:cNvSpPr>
          <p:nvPr>
            <p:ph type="title"/>
          </p:nvPr>
        </p:nvSpPr>
        <p:spPr>
          <a:xfrm>
            <a:off x="457200" y="983159"/>
            <a:ext cx="8362950" cy="769441"/>
          </a:xfrm>
        </p:spPr>
        <p:txBody>
          <a:bodyPr>
            <a:spAutoFit/>
          </a:bodyPr>
          <a:lstStyle/>
          <a:p>
            <a:r>
              <a:rPr lang="en-US" dirty="0"/>
              <a:t>Proverbs and Ecclesiastes On Anger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721292"/>
          </a:xfrm>
        </p:spPr>
        <p:txBody>
          <a:bodyPr>
            <a:spAutoFit/>
          </a:bodyPr>
          <a:lstStyle/>
          <a:p>
            <a:r>
              <a:rPr lang="en-US" baseline="0" dirty="0"/>
              <a:t>Proverbs 29:11, </a:t>
            </a:r>
            <a:r>
              <a:rPr lang="en-US" i="1" baseline="0" dirty="0"/>
              <a:t>“A fool </a:t>
            </a:r>
            <a:r>
              <a:rPr lang="en-US" i="1" baseline="0" dirty="0" err="1"/>
              <a:t>uttereth</a:t>
            </a:r>
            <a:r>
              <a:rPr lang="en-US" i="1" baseline="0" dirty="0"/>
              <a:t> all his anger; But a wise man </a:t>
            </a:r>
            <a:r>
              <a:rPr lang="en-US" i="1" baseline="0" dirty="0" err="1"/>
              <a:t>keepeth</a:t>
            </a:r>
            <a:r>
              <a:rPr lang="en-US" i="1" baseline="0" dirty="0"/>
              <a:t> it back and </a:t>
            </a:r>
            <a:r>
              <a:rPr lang="en-US" i="1" baseline="0" dirty="0" err="1"/>
              <a:t>stilleth</a:t>
            </a:r>
            <a:r>
              <a:rPr lang="en-US" i="1" baseline="0" dirty="0"/>
              <a:t> it.”</a:t>
            </a:r>
          </a:p>
          <a:p>
            <a:r>
              <a:rPr lang="en-US" baseline="0" dirty="0"/>
              <a:t>Proverbs 29:22, </a:t>
            </a:r>
            <a:r>
              <a:rPr lang="en-US" i="1" baseline="0" dirty="0"/>
              <a:t>“An angry man </a:t>
            </a:r>
            <a:r>
              <a:rPr lang="en-US" i="1" baseline="0" dirty="0" err="1"/>
              <a:t>stirreth</a:t>
            </a:r>
            <a:r>
              <a:rPr lang="en-US" i="1" baseline="0" dirty="0"/>
              <a:t> up strife, And a wrathful man </a:t>
            </a:r>
            <a:r>
              <a:rPr lang="en-US" i="1" baseline="0" dirty="0" err="1"/>
              <a:t>aboundeth</a:t>
            </a:r>
            <a:r>
              <a:rPr lang="en-US" i="1" baseline="0" dirty="0"/>
              <a:t> in transgression.”</a:t>
            </a:r>
          </a:p>
          <a:p>
            <a:r>
              <a:rPr lang="en-US" baseline="0" dirty="0"/>
              <a:t>Ecclesiastes 7:9, </a:t>
            </a:r>
            <a:r>
              <a:rPr lang="en-US" i="1" baseline="0" dirty="0"/>
              <a:t>“Be not hasty in thy spirit to be angry; for anger resteth in the bosom of fools.”</a:t>
            </a:r>
          </a:p>
        </p:txBody>
      </p:sp>
      <p:sp>
        <p:nvSpPr>
          <p:cNvPr id="6" name="Title 1">
            <a:extLst>
              <a:ext uri="{FF2B5EF4-FFF2-40B4-BE49-F238E27FC236}">
                <a16:creationId xmlns:a16="http://schemas.microsoft.com/office/drawing/2014/main" id="{4919B6BC-B35D-8F9B-1473-33F2A366811C}"/>
              </a:ext>
            </a:extLst>
          </p:cNvPr>
          <p:cNvSpPr>
            <a:spLocks noGrp="1"/>
          </p:cNvSpPr>
          <p:nvPr>
            <p:ph type="title"/>
          </p:nvPr>
        </p:nvSpPr>
        <p:spPr>
          <a:xfrm>
            <a:off x="457200" y="983159"/>
            <a:ext cx="8362950" cy="769441"/>
          </a:xfrm>
        </p:spPr>
        <p:txBody>
          <a:bodyPr>
            <a:spAutoFit/>
          </a:bodyPr>
          <a:lstStyle/>
          <a:p>
            <a:r>
              <a:rPr lang="en-US" dirty="0"/>
              <a:t>Proverbs and Ecclesiastes On Anger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t>Anger In The New Testament</a:t>
            </a:r>
          </a:p>
        </p:txBody>
      </p:sp>
      <p:sp>
        <p:nvSpPr>
          <p:cNvPr id="3" name="Content Placeholder 2"/>
          <p:cNvSpPr>
            <a:spLocks noGrp="1"/>
          </p:cNvSpPr>
          <p:nvPr>
            <p:ph idx="1"/>
          </p:nvPr>
        </p:nvSpPr>
        <p:spPr>
          <a:xfrm>
            <a:off x="457200" y="1828800"/>
            <a:ext cx="8229600" cy="3736407"/>
          </a:xfrm>
        </p:spPr>
        <p:txBody>
          <a:bodyPr>
            <a:spAutoFit/>
          </a:bodyPr>
          <a:lstStyle/>
          <a:p>
            <a:r>
              <a:rPr lang="en-US" dirty="0"/>
              <a:t>Anger and wrath are to be replaced by kindness and forgiveness. Ephesians 4:31-32</a:t>
            </a:r>
          </a:p>
          <a:p>
            <a:r>
              <a:rPr lang="en-US" dirty="0"/>
              <a:t>We are told we must also </a:t>
            </a:r>
            <a:r>
              <a:rPr lang="en-US" i="1" dirty="0"/>
              <a:t>“put them all away: anger, wrath, malice …”</a:t>
            </a:r>
            <a:r>
              <a:rPr lang="en-US" dirty="0"/>
              <a:t> Colossians 3:8</a:t>
            </a:r>
          </a:p>
          <a:p>
            <a:r>
              <a:rPr lang="en-US" i="1" dirty="0"/>
              <a:t>“… slow to wrath; for the wrath of man worketh not the righteousness of God.”</a:t>
            </a:r>
            <a:br>
              <a:rPr lang="en-US" i="1" dirty="0"/>
            </a:br>
            <a:r>
              <a:rPr lang="en-US" dirty="0"/>
              <a:t>James 1:19-20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latin typeface="Segoe UI Semibold" pitchFamily="34" charset="0"/>
                <a:cs typeface="Segoe UI Semibold" pitchFamily="34" charset="0"/>
              </a:rPr>
              <a:t>The Sin of Anger</a:t>
            </a:r>
          </a:p>
        </p:txBody>
      </p:sp>
      <p:sp>
        <p:nvSpPr>
          <p:cNvPr id="3" name="Content Placeholder 2"/>
          <p:cNvSpPr>
            <a:spLocks noGrp="1"/>
          </p:cNvSpPr>
          <p:nvPr>
            <p:ph idx="1"/>
          </p:nvPr>
        </p:nvSpPr>
        <p:spPr>
          <a:xfrm>
            <a:off x="457200" y="1981200"/>
            <a:ext cx="8458200" cy="4315027"/>
          </a:xfrm>
        </p:spPr>
        <p:txBody>
          <a:bodyPr>
            <a:spAutoFit/>
          </a:bodyPr>
          <a:lstStyle/>
          <a:p>
            <a:pPr hangingPunct="0"/>
            <a:r>
              <a:rPr lang="en-US" dirty="0">
                <a:cs typeface="Segoe UI Semibold" pitchFamily="34" charset="0"/>
              </a:rPr>
              <a:t>A disposition of fury </a:t>
            </a:r>
            <a:r>
              <a:rPr lang="en-US" dirty="0">
                <a:cs typeface="Segoe UI" pitchFamily="34" charset="0"/>
              </a:rPr>
              <a:t>(</a:t>
            </a:r>
            <a:r>
              <a:rPr lang="en-US" i="1" dirty="0" err="1">
                <a:cs typeface="Segoe UI" pitchFamily="34" charset="0"/>
              </a:rPr>
              <a:t>orge</a:t>
            </a:r>
            <a:r>
              <a:rPr lang="en-US" dirty="0">
                <a:cs typeface="Segoe UI" pitchFamily="34" charset="0"/>
              </a:rPr>
              <a:t>). Colossians 3:8</a:t>
            </a:r>
          </a:p>
          <a:p>
            <a:pPr lvl="1" hangingPunct="0"/>
            <a:r>
              <a:rPr lang="en-US" sz="3000" dirty="0">
                <a:cs typeface="Segoe UI" pitchFamily="34" charset="0"/>
              </a:rPr>
              <a:t>Does not produce good fruit. James 1:20</a:t>
            </a:r>
          </a:p>
          <a:p>
            <a:pPr lvl="1" hangingPunct="0"/>
            <a:r>
              <a:rPr lang="en-US" sz="3000" dirty="0">
                <a:cs typeface="Segoe UI" pitchFamily="34" charset="0"/>
              </a:rPr>
              <a:t>We can and must put away anger.</a:t>
            </a:r>
            <a:br>
              <a:rPr lang="en-US" sz="3000" dirty="0">
                <a:cs typeface="Segoe UI" pitchFamily="34" charset="0"/>
              </a:rPr>
            </a:br>
            <a:r>
              <a:rPr lang="en-US" sz="3000" dirty="0">
                <a:cs typeface="Segoe UI" pitchFamily="34" charset="0"/>
              </a:rPr>
              <a:t>Colossians 3:8</a:t>
            </a:r>
          </a:p>
          <a:p>
            <a:pPr hangingPunct="0"/>
            <a:r>
              <a:rPr lang="en-US" dirty="0">
                <a:cs typeface="Segoe UI Semibold" pitchFamily="34" charset="0"/>
              </a:rPr>
              <a:t>Repent of anger.</a:t>
            </a:r>
            <a:r>
              <a:rPr lang="en-US" dirty="0">
                <a:cs typeface="Segoe UI" pitchFamily="34" charset="0"/>
              </a:rPr>
              <a:t> Ephesians 4:26-27</a:t>
            </a:r>
          </a:p>
          <a:p>
            <a:pPr lvl="1" hangingPunct="0"/>
            <a:r>
              <a:rPr lang="en-US" sz="2600" dirty="0">
                <a:cs typeface="Segoe UI" pitchFamily="34" charset="0"/>
              </a:rPr>
              <a:t>Refuse anger when it begins … </a:t>
            </a:r>
            <a:r>
              <a:rPr lang="en-US" sz="3000" dirty="0">
                <a:cs typeface="Segoe UI" pitchFamily="34" charset="0"/>
              </a:rPr>
              <a:t>How?</a:t>
            </a:r>
          </a:p>
          <a:p>
            <a:pPr lvl="1" hangingPunct="0"/>
            <a:r>
              <a:rPr lang="en-US" sz="3000" dirty="0">
                <a:cs typeface="Segoe UI" pitchFamily="34" charset="0"/>
              </a:rPr>
              <a:t>Meditate on the Lord and trust in Him.</a:t>
            </a:r>
            <a:br>
              <a:rPr lang="en-US" sz="3000" dirty="0">
                <a:cs typeface="Segoe UI" pitchFamily="34" charset="0"/>
              </a:rPr>
            </a:br>
            <a:r>
              <a:rPr lang="en-US" sz="3000" dirty="0">
                <a:cs typeface="Segoe UI" pitchFamily="34" charset="0"/>
              </a:rPr>
              <a:t>Psalms 4:4-5 (Philippians 4:8)</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latin typeface="Segoe UI Semibold" pitchFamily="34" charset="0"/>
                <a:cs typeface="Segoe UI Semibold" pitchFamily="34" charset="0"/>
              </a:rPr>
              <a:t>Anger: A Heart Problem</a:t>
            </a:r>
          </a:p>
        </p:txBody>
      </p:sp>
      <p:sp>
        <p:nvSpPr>
          <p:cNvPr id="3" name="Content Placeholder 2"/>
          <p:cNvSpPr>
            <a:spLocks noGrp="1"/>
          </p:cNvSpPr>
          <p:nvPr>
            <p:ph idx="1"/>
          </p:nvPr>
        </p:nvSpPr>
        <p:spPr>
          <a:xfrm>
            <a:off x="457200" y="2209800"/>
            <a:ext cx="8229600" cy="2708434"/>
          </a:xfrm>
        </p:spPr>
        <p:txBody>
          <a:bodyPr>
            <a:spAutoFit/>
          </a:bodyPr>
          <a:lstStyle/>
          <a:p>
            <a:pPr marL="0" indent="0" algn="ctr">
              <a:spcBef>
                <a:spcPts val="1200"/>
              </a:spcBef>
              <a:buNone/>
            </a:pPr>
            <a:r>
              <a:rPr lang="en-US" sz="4000" dirty="0">
                <a:latin typeface="Segoe UI" pitchFamily="34" charset="0"/>
                <a:cs typeface="Segoe UI" pitchFamily="34" charset="0"/>
              </a:rPr>
              <a:t>Proverbs 23:7</a:t>
            </a:r>
          </a:p>
          <a:p>
            <a:pPr marL="0" indent="0" algn="ctr">
              <a:spcBef>
                <a:spcPts val="1200"/>
              </a:spcBef>
              <a:buNone/>
            </a:pPr>
            <a:r>
              <a:rPr lang="en-US" sz="4000" i="1" dirty="0">
                <a:latin typeface="Segoe UI" pitchFamily="34" charset="0"/>
                <a:cs typeface="Segoe UI" pitchFamily="34" charset="0"/>
              </a:rPr>
              <a:t>“For as he thinketh within himself, so is he: Eat and drink, saith he to thee; But his heart is not with thee.”</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cxnSp>
        <p:nvCxnSpPr>
          <p:cNvPr id="8" name="Straight Connector 7"/>
          <p:cNvCxnSpPr/>
          <p:nvPr/>
        </p:nvCxnSpPr>
        <p:spPr bwMode="auto">
          <a:xfrm>
            <a:off x="981075" y="3571875"/>
            <a:ext cx="5105400"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 name="Straight Connector 8"/>
          <p:cNvCxnSpPr>
            <a:cxnSpLocks/>
          </p:cNvCxnSpPr>
          <p:nvPr/>
        </p:nvCxnSpPr>
        <p:spPr bwMode="auto">
          <a:xfrm>
            <a:off x="6000750" y="3571875"/>
            <a:ext cx="2286000"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 name="Straight Connector 12"/>
          <p:cNvCxnSpPr>
            <a:cxnSpLocks/>
          </p:cNvCxnSpPr>
          <p:nvPr/>
        </p:nvCxnSpPr>
        <p:spPr bwMode="auto">
          <a:xfrm>
            <a:off x="809625" y="4219575"/>
            <a:ext cx="1666875"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 name="Straight Connector 6">
            <a:extLst>
              <a:ext uri="{FF2B5EF4-FFF2-40B4-BE49-F238E27FC236}">
                <a16:creationId xmlns:a16="http://schemas.microsoft.com/office/drawing/2014/main" id="{BC10684D-52AD-2B6B-1B40-04E26227E046}"/>
              </a:ext>
            </a:extLst>
          </p:cNvPr>
          <p:cNvCxnSpPr>
            <a:cxnSpLocks/>
          </p:cNvCxnSpPr>
          <p:nvPr/>
        </p:nvCxnSpPr>
        <p:spPr bwMode="auto">
          <a:xfrm>
            <a:off x="1905000" y="4819650"/>
            <a:ext cx="6276975"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2" presetClass="entr" presetSubtype="8"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1000"/>
                                        <p:tgtEl>
                                          <p:spTgt spid="8"/>
                                        </p:tgtEl>
                                      </p:cBhvr>
                                    </p:animEffect>
                                  </p:childTnLst>
                                </p:cTn>
                              </p:par>
                            </p:childTnLst>
                          </p:cTn>
                        </p:par>
                        <p:par>
                          <p:cTn id="20" fill="hold">
                            <p:stCondLst>
                              <p:cond delay="3000"/>
                            </p:stCondLst>
                            <p:childTnLst>
                              <p:par>
                                <p:cTn id="21" presetID="22" presetClass="entr" presetSubtype="8" fill="hold" nodeType="afterEffect">
                                  <p:stCondLst>
                                    <p:cond delay="50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4000"/>
                            </p:stCondLst>
                            <p:childTnLst>
                              <p:par>
                                <p:cTn id="25" presetID="22" presetClass="entr" presetSubtype="8" fill="hold"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par>
                          <p:cTn id="28" fill="hold">
                            <p:stCondLst>
                              <p:cond delay="4500"/>
                            </p:stCondLst>
                            <p:childTnLst>
                              <p:par>
                                <p:cTn id="29" presetID="22" presetClass="entr" presetSubtype="8" fill="hold"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left)">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t>Why Are You Angry?</a:t>
            </a:r>
          </a:p>
        </p:txBody>
      </p:sp>
      <p:sp>
        <p:nvSpPr>
          <p:cNvPr id="3" name="Content Placeholder 2"/>
          <p:cNvSpPr>
            <a:spLocks noGrp="1"/>
          </p:cNvSpPr>
          <p:nvPr>
            <p:ph idx="1"/>
          </p:nvPr>
        </p:nvSpPr>
        <p:spPr>
          <a:xfrm>
            <a:off x="122548" y="1866508"/>
            <a:ext cx="8908330" cy="4832092"/>
          </a:xfrm>
        </p:spPr>
        <p:txBody>
          <a:bodyPr wrap="square">
            <a:spAutoFit/>
          </a:bodyPr>
          <a:lstStyle/>
          <a:p>
            <a:pPr marL="0" indent="0">
              <a:spcBef>
                <a:spcPts val="0"/>
              </a:spcBef>
              <a:buNone/>
            </a:pPr>
            <a:r>
              <a:rPr lang="en-US" sz="2800" i="1" dirty="0"/>
              <a:t>“He that is upright in the way is an abomination to the wicked”</a:t>
            </a:r>
            <a:r>
              <a:rPr lang="en-US" sz="2800" dirty="0"/>
              <a:t> (Proverbs 29:27, 10).</a:t>
            </a:r>
          </a:p>
          <a:p>
            <a:pPr>
              <a:spcBef>
                <a:spcPts val="0"/>
              </a:spcBef>
            </a:pPr>
            <a:r>
              <a:rPr lang="en-US" sz="2800" dirty="0"/>
              <a:t>Cain was angry because of envy. Genesis 4:6;</a:t>
            </a:r>
            <a:br>
              <a:rPr lang="en-US" sz="2800" dirty="0"/>
            </a:br>
            <a:r>
              <a:rPr lang="en-US" sz="2800" dirty="0"/>
              <a:t>1 John 3:11-12</a:t>
            </a:r>
          </a:p>
          <a:p>
            <a:pPr>
              <a:spcBef>
                <a:spcPts val="0"/>
              </a:spcBef>
            </a:pPr>
            <a:r>
              <a:rPr lang="en-US" sz="2800" dirty="0"/>
              <a:t>Saul repeatedly tried to kill David, although he admitted that David was more righteous than himself</a:t>
            </a:r>
            <a:br>
              <a:rPr lang="en-US" sz="2800" dirty="0"/>
            </a:br>
            <a:r>
              <a:rPr lang="en-US" sz="2800" dirty="0"/>
              <a:t>(1 Samuel 24:11, 17).</a:t>
            </a:r>
          </a:p>
          <a:p>
            <a:pPr>
              <a:spcBef>
                <a:spcPts val="0"/>
              </a:spcBef>
            </a:pPr>
            <a:r>
              <a:rPr lang="en-US" sz="2800" dirty="0"/>
              <a:t>Haman sought to kill ALL the Jews because Mordecai refused to bow before him. Esther 3:6</a:t>
            </a:r>
          </a:p>
          <a:p>
            <a:pPr>
              <a:spcBef>
                <a:spcPts val="0"/>
              </a:spcBef>
            </a:pPr>
            <a:r>
              <a:rPr lang="en-US" sz="2800" dirty="0"/>
              <a:t>The people of Jesus’ day became </a:t>
            </a:r>
            <a:r>
              <a:rPr lang="en-US" sz="2800" i="1" dirty="0"/>
              <a:t>“betrayers and murderers”</a:t>
            </a:r>
            <a:r>
              <a:rPr lang="en-US" sz="2800" dirty="0"/>
              <a:t> of the Righteous One (Acts 7:52).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t>Why Are You Angry?</a:t>
            </a:r>
          </a:p>
        </p:txBody>
      </p:sp>
      <p:sp>
        <p:nvSpPr>
          <p:cNvPr id="3" name="Content Placeholder 2"/>
          <p:cNvSpPr>
            <a:spLocks noGrp="1"/>
          </p:cNvSpPr>
          <p:nvPr>
            <p:ph idx="1"/>
          </p:nvPr>
        </p:nvSpPr>
        <p:spPr>
          <a:xfrm>
            <a:off x="65988" y="1828800"/>
            <a:ext cx="8982762" cy="4893647"/>
          </a:xfrm>
        </p:spPr>
        <p:txBody>
          <a:bodyPr wrap="square">
            <a:spAutoFit/>
          </a:bodyPr>
          <a:lstStyle/>
          <a:p>
            <a:pPr>
              <a:spcBef>
                <a:spcPts val="0"/>
              </a:spcBef>
            </a:pPr>
            <a:r>
              <a:rPr lang="en-US" sz="2400" i="1" dirty="0">
                <a:cs typeface="Arial" panose="020B0604020202020204" pitchFamily="34" charset="0"/>
              </a:rPr>
              <a:t>“Cain said unto Jehovah, My punishment is greater than I can bear.”</a:t>
            </a:r>
            <a:r>
              <a:rPr lang="en-US" sz="2400" dirty="0">
                <a:cs typeface="Arial" panose="020B0604020202020204" pitchFamily="34" charset="0"/>
              </a:rPr>
              <a:t> (Genesis 4:13)</a:t>
            </a:r>
          </a:p>
          <a:p>
            <a:pPr>
              <a:spcBef>
                <a:spcPts val="0"/>
              </a:spcBef>
            </a:pPr>
            <a:r>
              <a:rPr lang="en-US" sz="2400" dirty="0">
                <a:cs typeface="Arial" panose="020B0604020202020204" pitchFamily="34" charset="0"/>
              </a:rPr>
              <a:t>Saul suffered death in battle against the Philistines </a:t>
            </a:r>
            <a:br>
              <a:rPr lang="en-US" sz="2400" dirty="0">
                <a:cs typeface="Arial" panose="020B0604020202020204" pitchFamily="34" charset="0"/>
              </a:rPr>
            </a:br>
            <a:r>
              <a:rPr lang="en-US" sz="2400" dirty="0">
                <a:cs typeface="Arial" panose="020B0604020202020204" pitchFamily="34" charset="0"/>
              </a:rPr>
              <a:t>(1 Samuel 18:25; 31:1-4).</a:t>
            </a:r>
          </a:p>
          <a:p>
            <a:pPr>
              <a:spcBef>
                <a:spcPts val="0"/>
              </a:spcBef>
            </a:pPr>
            <a:r>
              <a:rPr lang="en-US" sz="2400" dirty="0">
                <a:cs typeface="Arial" panose="020B0604020202020204" pitchFamily="34" charset="0"/>
              </a:rPr>
              <a:t>Haman hanged on his own gallows. (Esther 7:10; 8:7)</a:t>
            </a:r>
          </a:p>
          <a:p>
            <a:pPr lvl="1">
              <a:spcBef>
                <a:spcPts val="0"/>
              </a:spcBef>
            </a:pPr>
            <a:r>
              <a:rPr lang="en-US" sz="2400" dirty="0">
                <a:cs typeface="Arial" panose="020B0604020202020204" pitchFamily="34" charset="0"/>
              </a:rPr>
              <a:t>His sons also. (Esther 9:13, 25)</a:t>
            </a:r>
          </a:p>
          <a:p>
            <a:pPr>
              <a:spcBef>
                <a:spcPts val="0"/>
              </a:spcBef>
            </a:pPr>
            <a:r>
              <a:rPr lang="en-US" sz="2400" dirty="0">
                <a:cs typeface="Arial" panose="020B0604020202020204" pitchFamily="34" charset="0"/>
              </a:rPr>
              <a:t>Those who crucified the Righteous One incurred a greater punishment themselves than they could possibly inflict on Him – the punishment of unquenchable fire (Matthew 3:12; Luke 19:27).</a:t>
            </a:r>
          </a:p>
          <a:p>
            <a:pPr marL="0" indent="0">
              <a:spcBef>
                <a:spcPts val="0"/>
              </a:spcBef>
              <a:buNone/>
            </a:pPr>
            <a:endParaRPr lang="en-US" sz="2400" dirty="0">
              <a:cs typeface="Arial" panose="020B0604020202020204" pitchFamily="34" charset="0"/>
            </a:endParaRPr>
          </a:p>
          <a:p>
            <a:pPr marL="0" indent="0">
              <a:spcBef>
                <a:spcPts val="0"/>
              </a:spcBef>
              <a:buNone/>
            </a:pPr>
            <a:r>
              <a:rPr lang="en-US" sz="2400" dirty="0">
                <a:cs typeface="Arial" panose="020B0604020202020204" pitchFamily="34" charset="0"/>
              </a:rPr>
              <a:t>cf. Hosea 8:7, </a:t>
            </a:r>
            <a:r>
              <a:rPr lang="en-US" sz="2400" i="1" dirty="0">
                <a:cs typeface="Arial" panose="020B0604020202020204" pitchFamily="34" charset="0"/>
              </a:rPr>
              <a:t>“For they sow the wind, and they shall reap the whirlwind: he hath no standing grain; the blade shall yield no meal; if so be it yield, strangers shall swallow it up.”</a:t>
            </a:r>
          </a:p>
        </p:txBody>
      </p:sp>
    </p:spTree>
    <p:extLst>
      <p:ext uri="{BB962C8B-B14F-4D97-AF65-F5344CB8AC3E}">
        <p14:creationId xmlns:p14="http://schemas.microsoft.com/office/powerpoint/2010/main" val="82457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effectLst>
                  <a:outerShdw blurRad="38100" dist="38100" dir="2700000" algn="tl">
                    <a:srgbClr val="000000">
                      <a:alpha val="43137"/>
                    </a:srgbClr>
                  </a:outerShdw>
                </a:effectLst>
                <a:latin typeface="Segoe UI Semibold" pitchFamily="34" charset="0"/>
                <a:cs typeface="Segoe UI Semibold" pitchFamily="34" charset="0"/>
              </a:rPr>
              <a:t>Anger: (Hebrew Word)</a:t>
            </a:r>
          </a:p>
        </p:txBody>
      </p:sp>
      <p:sp>
        <p:nvSpPr>
          <p:cNvPr id="3" name="Content Placeholder 2"/>
          <p:cNvSpPr>
            <a:spLocks noGrp="1"/>
          </p:cNvSpPr>
          <p:nvPr>
            <p:ph idx="1"/>
          </p:nvPr>
        </p:nvSpPr>
        <p:spPr>
          <a:xfrm>
            <a:off x="75414" y="1866508"/>
            <a:ext cx="9002598" cy="4708981"/>
          </a:xfrm>
        </p:spPr>
        <p:txBody>
          <a:bodyPr wrap="square">
            <a:spAutoFit/>
          </a:bodyPr>
          <a:lstStyle/>
          <a:p>
            <a:pPr marL="0" indent="0">
              <a:spcBef>
                <a:spcPts val="0"/>
              </a:spcBef>
              <a:buNone/>
            </a:pPr>
            <a:r>
              <a:rPr lang="en-US" sz="3000" dirty="0">
                <a:cs typeface="Segoe UI" pitchFamily="34" charset="0"/>
              </a:rPr>
              <a:t>Psalms 37:1, </a:t>
            </a:r>
            <a:r>
              <a:rPr lang="en-US" sz="3000" i="1" dirty="0">
                <a:cs typeface="Segoe UI" pitchFamily="34" charset="0"/>
              </a:rPr>
              <a:t>“</a:t>
            </a:r>
            <a:r>
              <a:rPr lang="en-US" sz="3000" b="1" i="1" dirty="0">
                <a:cs typeface="Segoe UI" pitchFamily="34" charset="0"/>
              </a:rPr>
              <a:t>Fret</a:t>
            </a:r>
            <a:r>
              <a:rPr lang="en-US" sz="3000" i="1" dirty="0">
                <a:cs typeface="Segoe UI" pitchFamily="34" charset="0"/>
              </a:rPr>
              <a:t> not thyself because of evil-doers, neither be thou envious against them that work unrighteousness.”</a:t>
            </a:r>
          </a:p>
          <a:p>
            <a:pPr>
              <a:spcBef>
                <a:spcPts val="0"/>
              </a:spcBef>
            </a:pPr>
            <a:r>
              <a:rPr lang="en-US" sz="3000" dirty="0"/>
              <a:t>The word “fret” (used 3 times in this text – Verses 1, 7-8) means to become angry with. </a:t>
            </a:r>
            <a:br>
              <a:rPr lang="en-US" sz="3000" dirty="0"/>
            </a:br>
            <a:r>
              <a:rPr lang="en-US" sz="3000" dirty="0"/>
              <a:t>NOTE: </a:t>
            </a:r>
            <a:r>
              <a:rPr lang="en-US" sz="3000" b="1" dirty="0"/>
              <a:t>Proverbs 24:19</a:t>
            </a:r>
            <a:r>
              <a:rPr lang="en-US" sz="3000" dirty="0"/>
              <a:t>, </a:t>
            </a:r>
            <a:r>
              <a:rPr lang="en-US" sz="3000" i="1" dirty="0"/>
              <a:t>“</a:t>
            </a:r>
            <a:r>
              <a:rPr lang="en-US" sz="3000" b="1" i="1" dirty="0"/>
              <a:t>Fret not thyself because of evil-doers; Neither be thou envious at the wicked</a:t>
            </a:r>
            <a:r>
              <a:rPr lang="en-US" sz="3000" i="1" dirty="0"/>
              <a:t>”</a:t>
            </a:r>
          </a:p>
          <a:p>
            <a:pPr>
              <a:spcBef>
                <a:spcPts val="0"/>
              </a:spcBef>
            </a:pPr>
            <a:r>
              <a:rPr lang="en-US" sz="3000" dirty="0" err="1"/>
              <a:t>charah</a:t>
            </a:r>
            <a:r>
              <a:rPr lang="en-US" sz="3000" dirty="0"/>
              <a:t> (</a:t>
            </a:r>
            <a:r>
              <a:rPr lang="en-US" sz="3000" dirty="0" err="1"/>
              <a:t>khaw</a:t>
            </a:r>
            <a:r>
              <a:rPr lang="en-US" sz="3000" dirty="0"/>
              <a:t>-raw'); to glow or grow warm; figuratively (usually) to blaze up, of anger, zeal, jealousy: (Strong)</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7"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7"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effectLst>
                  <a:outerShdw blurRad="38100" dist="38100" dir="2700000" algn="tl">
                    <a:srgbClr val="000000">
                      <a:alpha val="43137"/>
                    </a:srgbClr>
                  </a:outerShdw>
                </a:effectLst>
                <a:latin typeface="Segoe UI Semibold" pitchFamily="34" charset="0"/>
                <a:cs typeface="Segoe UI Semibold" pitchFamily="34" charset="0"/>
              </a:rPr>
              <a:t>Anger: (Hebrew Word)</a:t>
            </a:r>
          </a:p>
        </p:txBody>
      </p:sp>
      <p:sp>
        <p:nvSpPr>
          <p:cNvPr id="3" name="Content Placeholder 2"/>
          <p:cNvSpPr>
            <a:spLocks noGrp="1"/>
          </p:cNvSpPr>
          <p:nvPr>
            <p:ph idx="1"/>
          </p:nvPr>
        </p:nvSpPr>
        <p:spPr>
          <a:xfrm>
            <a:off x="457200" y="1828800"/>
            <a:ext cx="8229600" cy="5029200"/>
          </a:xfrm>
        </p:spPr>
        <p:txBody>
          <a:bodyPr>
            <a:spAutoFit/>
          </a:bodyPr>
          <a:lstStyle/>
          <a:p>
            <a:pPr marL="0" indent="0">
              <a:buNone/>
            </a:pPr>
            <a:r>
              <a:rPr lang="en-US" dirty="0">
                <a:latin typeface="Segoe UI" pitchFamily="34" charset="0"/>
                <a:cs typeface="Segoe UI" pitchFamily="34" charset="0"/>
              </a:rPr>
              <a:t>Psalms 37:1, </a:t>
            </a:r>
            <a:r>
              <a:rPr lang="en-US" i="1" dirty="0">
                <a:latin typeface="Segoe UI" pitchFamily="34" charset="0"/>
                <a:cs typeface="Segoe UI" pitchFamily="34" charset="0"/>
              </a:rPr>
              <a:t>“</a:t>
            </a:r>
            <a:r>
              <a:rPr lang="en-US" sz="3600" b="1" i="1" dirty="0">
                <a:latin typeface="Segoe UI" pitchFamily="34" charset="0"/>
                <a:cs typeface="Segoe UI" pitchFamily="34" charset="0"/>
              </a:rPr>
              <a:t>Fret</a:t>
            </a:r>
            <a:r>
              <a:rPr lang="en-US" i="1" dirty="0">
                <a:latin typeface="Segoe UI" pitchFamily="34" charset="0"/>
                <a:cs typeface="Segoe UI" pitchFamily="34" charset="0"/>
              </a:rPr>
              <a:t> not thyself because of evil-doers, neither be thou envious against them that work unrighteousness.”</a:t>
            </a:r>
          </a:p>
          <a:p>
            <a:r>
              <a:rPr lang="en-US" dirty="0"/>
              <a:t>“A verb meaning to burn, to be kindled, to glow, to grow warm. Figuratively, it means to get angry or to become vexed.” </a:t>
            </a:r>
            <a:r>
              <a:rPr lang="en-US" sz="2400" dirty="0"/>
              <a:t>(from The Complete Word Study Dictionary: Old Testament Copyright © 2003 by AMG Publishers. All rights reserved.)</a:t>
            </a:r>
          </a:p>
          <a:p>
            <a:r>
              <a:rPr lang="en-US" dirty="0"/>
              <a:t>“to be hot, to furious, to burn, to become angry, to be kindled.” </a:t>
            </a:r>
            <a:r>
              <a:rPr lang="en-US" sz="2400" dirty="0"/>
              <a:t>(Thayer)</a:t>
            </a:r>
            <a:endParaRPr lang="en-US" dirty="0"/>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extLst>
      <p:ext uri="{BB962C8B-B14F-4D97-AF65-F5344CB8AC3E}">
        <p14:creationId xmlns:p14="http://schemas.microsoft.com/office/powerpoint/2010/main" val="228753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7"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7"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effectLst>
                  <a:outerShdw blurRad="38100" dist="38100" dir="2700000" algn="tl">
                    <a:srgbClr val="000000">
                      <a:alpha val="43137"/>
                    </a:srgbClr>
                  </a:outerShdw>
                </a:effectLst>
                <a:latin typeface="Segoe UI Semibold" pitchFamily="34" charset="0"/>
                <a:cs typeface="Segoe UI Semibold" pitchFamily="34" charset="0"/>
              </a:rPr>
              <a:t>Anger: (Hebrew Word)</a:t>
            </a:r>
          </a:p>
        </p:txBody>
      </p:sp>
      <p:sp>
        <p:nvSpPr>
          <p:cNvPr id="3" name="Content Placeholder 2"/>
          <p:cNvSpPr>
            <a:spLocks noGrp="1"/>
          </p:cNvSpPr>
          <p:nvPr>
            <p:ph idx="1"/>
          </p:nvPr>
        </p:nvSpPr>
        <p:spPr>
          <a:xfrm>
            <a:off x="152400" y="1762811"/>
            <a:ext cx="8839200" cy="5078313"/>
          </a:xfrm>
        </p:spPr>
        <p:txBody>
          <a:bodyPr wrap="square">
            <a:spAutoFit/>
          </a:bodyPr>
          <a:lstStyle/>
          <a:p>
            <a:pPr marL="0" indent="0">
              <a:spcBef>
                <a:spcPts val="0"/>
              </a:spcBef>
              <a:buNone/>
            </a:pPr>
            <a:r>
              <a:rPr lang="en-US" dirty="0">
                <a:latin typeface="Segoe UI" pitchFamily="34" charset="0"/>
                <a:cs typeface="Segoe UI" pitchFamily="34" charset="0"/>
              </a:rPr>
              <a:t>Psalms 37:1, </a:t>
            </a:r>
            <a:r>
              <a:rPr lang="en-US" i="1" dirty="0">
                <a:latin typeface="Segoe UI" pitchFamily="34" charset="0"/>
                <a:cs typeface="Segoe UI" pitchFamily="34" charset="0"/>
              </a:rPr>
              <a:t>“</a:t>
            </a:r>
            <a:r>
              <a:rPr lang="en-US" sz="3600" b="1" i="1" dirty="0">
                <a:latin typeface="Segoe UI" pitchFamily="34" charset="0"/>
                <a:cs typeface="Segoe UI" pitchFamily="34" charset="0"/>
              </a:rPr>
              <a:t>Fret</a:t>
            </a:r>
            <a:r>
              <a:rPr lang="en-US" i="1" dirty="0">
                <a:latin typeface="Segoe UI" pitchFamily="34" charset="0"/>
                <a:cs typeface="Segoe UI" pitchFamily="34" charset="0"/>
              </a:rPr>
              <a:t> not thyself because of evil-doers, neither be thou envious against them that work unrighteousness.”</a:t>
            </a:r>
          </a:p>
          <a:p>
            <a:pPr>
              <a:spcBef>
                <a:spcPts val="0"/>
              </a:spcBef>
            </a:pPr>
            <a:r>
              <a:rPr lang="en-US" dirty="0">
                <a:latin typeface="Segoe UI" pitchFamily="34" charset="0"/>
                <a:cs typeface="Segoe UI" pitchFamily="34" charset="0"/>
              </a:rPr>
              <a:t>“Burn … with vexation” (</a:t>
            </a:r>
            <a:r>
              <a:rPr lang="en-US" dirty="0" err="1">
                <a:latin typeface="Segoe UI" pitchFamily="34" charset="0"/>
                <a:cs typeface="Segoe UI" pitchFamily="34" charset="0"/>
              </a:rPr>
              <a:t>Rotherham</a:t>
            </a:r>
            <a:r>
              <a:rPr lang="en-US" dirty="0">
                <a:latin typeface="Segoe UI" pitchFamily="34" charset="0"/>
                <a:cs typeface="Segoe UI" pitchFamily="34" charset="0"/>
              </a:rPr>
              <a:t>)</a:t>
            </a:r>
          </a:p>
          <a:p>
            <a:pPr>
              <a:spcBef>
                <a:spcPts val="0"/>
              </a:spcBef>
            </a:pPr>
            <a:r>
              <a:rPr lang="en-US" dirty="0">
                <a:latin typeface="Segoe UI" pitchFamily="34" charset="0"/>
                <a:cs typeface="Segoe UI" pitchFamily="34" charset="0"/>
              </a:rPr>
              <a:t>“This verb appears in the Bible 92 times. In the basic stem, the word refers to the ‘burning of anger’ as in Jonah 4:1. In the causative stem, </a:t>
            </a:r>
            <a:r>
              <a:rPr lang="en-US" i="1" dirty="0" err="1">
                <a:latin typeface="Segoe UI" pitchFamily="34" charset="0"/>
                <a:cs typeface="Segoe UI" pitchFamily="34" charset="0"/>
              </a:rPr>
              <a:t>charah</a:t>
            </a:r>
            <a:r>
              <a:rPr lang="en-US" dirty="0">
                <a:latin typeface="Segoe UI" pitchFamily="34" charset="0"/>
                <a:cs typeface="Segoe UI" pitchFamily="34" charset="0"/>
              </a:rPr>
              <a:t> means ‘to become heated with work’ or ‘with zeal for work’ Nehemiah 3:20.” </a:t>
            </a:r>
            <a:r>
              <a:rPr lang="en-US" sz="1800" dirty="0">
                <a:latin typeface="Segoe UI" pitchFamily="34" charset="0"/>
                <a:cs typeface="Segoe UI" pitchFamily="34" charset="0"/>
              </a:rPr>
              <a:t>(Vine’s Expository Dictionary of Biblical Words)</a:t>
            </a:r>
            <a:endParaRPr lang="en-US" sz="1800" i="1" dirty="0">
              <a:latin typeface="Segoe UI" pitchFamily="34" charset="0"/>
              <a:cs typeface="Segoe UI" pitchFamily="34" charset="0"/>
            </a:endParaRP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extLst>
      <p:ext uri="{BB962C8B-B14F-4D97-AF65-F5344CB8AC3E}">
        <p14:creationId xmlns:p14="http://schemas.microsoft.com/office/powerpoint/2010/main" val="1524632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7"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7"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0109"/>
            <a:ext cx="8229600" cy="1446550"/>
          </a:xfrm>
        </p:spPr>
        <p:txBody>
          <a:bodyPr>
            <a:spAutoFit/>
          </a:bodyPr>
          <a:lstStyle/>
          <a:p>
            <a:r>
              <a:rPr lang="en-US" dirty="0"/>
              <a:t>Definition of “Anger” in the</a:t>
            </a:r>
            <a:br>
              <a:rPr lang="en-US" dirty="0"/>
            </a:br>
            <a:r>
              <a:rPr lang="en-US" dirty="0"/>
              <a:t>New Testament</a:t>
            </a:r>
          </a:p>
        </p:txBody>
      </p:sp>
      <p:sp>
        <p:nvSpPr>
          <p:cNvPr id="3" name="Content Placeholder 2"/>
          <p:cNvSpPr>
            <a:spLocks noGrp="1"/>
          </p:cNvSpPr>
          <p:nvPr>
            <p:ph idx="1"/>
          </p:nvPr>
        </p:nvSpPr>
        <p:spPr>
          <a:xfrm>
            <a:off x="84841" y="1820647"/>
            <a:ext cx="8936611" cy="4662815"/>
          </a:xfrm>
        </p:spPr>
        <p:txBody>
          <a:bodyPr wrap="square">
            <a:spAutoFit/>
          </a:bodyPr>
          <a:lstStyle/>
          <a:p>
            <a:pPr>
              <a:spcBef>
                <a:spcPts val="0"/>
              </a:spcBef>
              <a:buNone/>
            </a:pPr>
            <a:r>
              <a:rPr lang="en-US" sz="2700" i="1" u="sng" baseline="0" dirty="0" err="1"/>
              <a:t>thumos</a:t>
            </a:r>
            <a:r>
              <a:rPr lang="en-US" sz="2700" i="1" baseline="0" dirty="0"/>
              <a:t> </a:t>
            </a:r>
            <a:r>
              <a:rPr lang="en-US" sz="2700" baseline="0" dirty="0"/>
              <a:t>– speaks of a turbulent commotion, the boiling agitation of the feelings, passion, anger forthwith boiling up and soon subsiding, which is forbidden in Eph. 4:31. </a:t>
            </a:r>
          </a:p>
          <a:p>
            <a:pPr>
              <a:spcBef>
                <a:spcPts val="0"/>
              </a:spcBef>
              <a:buNone/>
            </a:pPr>
            <a:r>
              <a:rPr lang="en-US" sz="2700" i="1" u="sng" baseline="0" dirty="0" err="1"/>
              <a:t>parorgismos</a:t>
            </a:r>
            <a:r>
              <a:rPr lang="en-US" sz="2700" i="1" baseline="0" dirty="0"/>
              <a:t> </a:t>
            </a:r>
            <a:r>
              <a:rPr lang="en-US" sz="2700" baseline="0" dirty="0"/>
              <a:t>– translated “wrath” in Eph. 4:26, is also forbidden. It refers to anger that is accompanied by irritation, exasperation, embitterment. </a:t>
            </a:r>
          </a:p>
          <a:p>
            <a:pPr>
              <a:spcBef>
                <a:spcPts val="0"/>
              </a:spcBef>
              <a:buNone/>
            </a:pPr>
            <a:r>
              <a:rPr lang="en-US" sz="2700" i="1" u="sng" baseline="0" dirty="0" err="1"/>
              <a:t>orge</a:t>
            </a:r>
            <a:r>
              <a:rPr lang="en-US" sz="2700" i="1" baseline="0" dirty="0"/>
              <a:t> </a:t>
            </a:r>
            <a:r>
              <a:rPr lang="en-US" sz="2700" baseline="0" dirty="0"/>
              <a:t>– is an anger which is an abiding and settled habit of the mind that is aroused under certain conditions. This is the anger spoken of in the words, “be ye angry.” Trench says “Under certain conditions, (anger) is a righteous passion …”</a:t>
            </a:r>
            <a:r>
              <a:rPr lang="en-US" sz="1800" baseline="0" dirty="0"/>
              <a:t> </a:t>
            </a:r>
            <a:r>
              <a:rPr lang="en-US" sz="1800" dirty="0"/>
              <a:t>(</a:t>
            </a:r>
            <a:r>
              <a:rPr lang="en-US" sz="1800" baseline="0" dirty="0" err="1"/>
              <a:t>Wuest’s</a:t>
            </a:r>
            <a:r>
              <a:rPr lang="en-US" sz="1800" baseline="0" dirty="0"/>
              <a:t> Word Studies)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effectLst>
                  <a:outerShdw blurRad="38100" dist="38100" dir="2700000" algn="tl">
                    <a:srgbClr val="000000">
                      <a:alpha val="43137"/>
                    </a:srgbClr>
                  </a:outerShdw>
                </a:effectLst>
                <a:latin typeface="Segoe UI Semibold" pitchFamily="34" charset="0"/>
                <a:cs typeface="Segoe UI Semibold" pitchFamily="34" charset="0"/>
              </a:rPr>
              <a:t>Displays of Anger</a:t>
            </a:r>
          </a:p>
        </p:txBody>
      </p:sp>
      <p:sp>
        <p:nvSpPr>
          <p:cNvPr id="3" name="Content Placeholder 2"/>
          <p:cNvSpPr>
            <a:spLocks noGrp="1"/>
          </p:cNvSpPr>
          <p:nvPr>
            <p:ph idx="1"/>
          </p:nvPr>
        </p:nvSpPr>
        <p:spPr>
          <a:xfrm>
            <a:off x="457200" y="1828800"/>
            <a:ext cx="8229600" cy="1077218"/>
          </a:xfrm>
        </p:spPr>
        <p:txBody>
          <a:bodyPr>
            <a:spAutoFit/>
          </a:bodyPr>
          <a:lstStyle/>
          <a:p>
            <a:r>
              <a:rPr lang="en-US" dirty="0">
                <a:latin typeface="Segoe UI" pitchFamily="34" charset="0"/>
                <a:cs typeface="Segoe UI" pitchFamily="34" charset="0"/>
              </a:rPr>
              <a:t>Our character and disposition must be different from the world. James 1:20</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pic>
        <p:nvPicPr>
          <p:cNvPr id="5" name="Picture 2" descr="http://i.dailymail.co.uk/i/pix/2011/05/12/article-1386346-0C069BC600000578-500_468x286.jpg"/>
          <p:cNvPicPr>
            <a:picLocks noChangeAspect="1" noChangeArrowheads="1"/>
          </p:cNvPicPr>
          <p:nvPr/>
        </p:nvPicPr>
        <p:blipFill>
          <a:blip r:embed="rId3" cstate="print"/>
          <a:srcRect/>
          <a:stretch>
            <a:fillRect/>
          </a:stretch>
        </p:blipFill>
        <p:spPr bwMode="auto">
          <a:xfrm>
            <a:off x="1238250" y="3181350"/>
            <a:ext cx="6210299" cy="3676650"/>
          </a:xfrm>
          <a:prstGeom prst="rect">
            <a:avLst/>
          </a:prstGeom>
          <a:noFill/>
          <a:ln>
            <a:solidFill>
              <a:schemeClr val="tx1"/>
            </a:solidFill>
          </a:ln>
        </p:spPr>
      </p:pic>
    </p:spTree>
    <p:extLst>
      <p:ext uri="{BB962C8B-B14F-4D97-AF65-F5344CB8AC3E}">
        <p14:creationId xmlns:p14="http://schemas.microsoft.com/office/powerpoint/2010/main" val="306547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65647"/>
            <a:ext cx="8991600" cy="754053"/>
          </a:xfrm>
        </p:spPr>
        <p:txBody>
          <a:bodyPr>
            <a:spAutoFit/>
          </a:bodyPr>
          <a:lstStyle/>
          <a:p>
            <a:r>
              <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rPr>
              <a:t>Summary … </a:t>
            </a:r>
            <a:r>
              <a:rPr lang="en-US" sz="4300" u="sng"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sz="4300"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 </a:t>
            </a:r>
            <a:endPar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endParaRP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228600" y="1828800"/>
            <a:ext cx="8686800" cy="3691780"/>
          </a:xfrm>
        </p:spPr>
        <p:txBody>
          <a:bodyPr>
            <a:spAutoFit/>
          </a:bodyPr>
          <a:lstStyle/>
          <a:p>
            <a:pPr marL="685800" marR="0">
              <a:lnSpc>
                <a:spcPct val="107000"/>
              </a:lnSpc>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Leave it in His hands. cf. Romans 12:17-19</a:t>
            </a:r>
            <a:br>
              <a:rPr lang="en-US" dirty="0">
                <a:effectLst/>
                <a:latin typeface="Arial" panose="020B0604020202020204" pitchFamily="34" charset="0"/>
                <a:ea typeface="Times New Roman" panose="02020603050405020304" pitchFamily="18" charset="0"/>
                <a:cs typeface="Times New Roman" panose="02020603050405020304" pitchFamily="18" charset="0"/>
              </a:rPr>
            </a:br>
            <a:r>
              <a:rPr lang="en-US" dirty="0">
                <a:effectLst/>
                <a:latin typeface="Arial" panose="020B0604020202020204" pitchFamily="34" charset="0"/>
                <a:ea typeface="Times New Roman" panose="02020603050405020304" pitchFamily="18" charset="0"/>
                <a:cs typeface="Times New Roman" panose="02020603050405020304" pitchFamily="18" charset="0"/>
              </a:rPr>
              <a:t>Why?</a:t>
            </a:r>
          </a:p>
          <a:p>
            <a:pPr marL="685800" marR="0">
              <a:lnSpc>
                <a:spcPct val="107000"/>
              </a:lnSpc>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Psalms 37:2 – they shall soon be cut down.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a:lnSpc>
                <a:spcPct val="107000"/>
              </a:lnSpc>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So how do we deal with the ungodly? The answer is by living godly.</a:t>
            </a:r>
          </a:p>
          <a:p>
            <a:pPr marL="685800" marR="0">
              <a:lnSpc>
                <a:spcPct val="107000"/>
              </a:lnSpc>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In these verses David notes: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81050" lvl="1" indent="-342900">
              <a:lnSpc>
                <a:spcPct val="107000"/>
              </a:lnSpc>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Trust in the Lord and do good (Psalms 37:3)</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635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457200" y="1828800"/>
            <a:ext cx="8229600" cy="4724400"/>
          </a:xfrm>
        </p:spPr>
        <p:txBody>
          <a:bodyPr>
            <a:spAutoFit/>
          </a:bodyPr>
          <a:lstStyle/>
          <a:p>
            <a:pPr>
              <a:lnSpc>
                <a:spcPct val="107000"/>
              </a:lnSpc>
              <a:spcBef>
                <a:spcPts val="0"/>
              </a:spcBef>
              <a:spcAft>
                <a:spcPts val="0"/>
              </a:spcAft>
            </a:pPr>
            <a:r>
              <a:rPr lang="en-US" sz="2800" u="sng" dirty="0">
                <a:effectLst/>
                <a:latin typeface="Arial" panose="020B0604020202020204" pitchFamily="34" charset="0"/>
                <a:ea typeface="Times New Roman" panose="02020603050405020304" pitchFamily="18" charset="0"/>
                <a:cs typeface="Times New Roman" panose="02020603050405020304" pitchFamily="18" charset="0"/>
              </a:rPr>
              <a:t>Do good</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(Psalms 37:3) – rather than sinking to the level of the ungodly, do what is right, even above right. e.g. – turn the other cheek, go the second mile, etc.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pPr>
            <a:r>
              <a:rPr lang="en-US" sz="2800" u="sng" dirty="0">
                <a:effectLst/>
                <a:latin typeface="Arial" panose="020B0604020202020204" pitchFamily="34" charset="0"/>
                <a:ea typeface="Times New Roman" panose="02020603050405020304" pitchFamily="18" charset="0"/>
                <a:cs typeface="Times New Roman" panose="02020603050405020304" pitchFamily="18" charset="0"/>
              </a:rPr>
              <a:t>Dwell in the land and feed on His faithfulness</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 don’t leave His fold or the land of your inheritance.</a:t>
            </a:r>
          </a:p>
          <a:p>
            <a:pPr>
              <a:lnSpc>
                <a:spcPct val="107000"/>
              </a:lnSpc>
              <a:spcBef>
                <a:spcPts val="0"/>
              </a:spcBef>
              <a:spcAft>
                <a:spcPts val="0"/>
              </a:spcAft>
            </a:pPr>
            <a:r>
              <a:rPr lang="en-US" sz="2800" u="sng" dirty="0">
                <a:effectLst/>
                <a:latin typeface="Arial" panose="020B0604020202020204" pitchFamily="34" charset="0"/>
                <a:ea typeface="Times New Roman" panose="02020603050405020304" pitchFamily="18" charset="0"/>
                <a:cs typeface="Times New Roman" panose="02020603050405020304" pitchFamily="18" charset="0"/>
              </a:rPr>
              <a:t>Delight yourself in the Lord</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(Psalms 37:4) – do we truly take pleasure in serving God? That is the answer to TRUE contentment.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D949D22A-4D4C-39AE-9708-52EA2D3970E4}"/>
              </a:ext>
            </a:extLst>
          </p:cNvPr>
          <p:cNvSpPr>
            <a:spLocks noGrp="1"/>
          </p:cNvSpPr>
          <p:nvPr>
            <p:ph type="title"/>
          </p:nvPr>
        </p:nvSpPr>
        <p:spPr>
          <a:xfrm>
            <a:off x="76200" y="665647"/>
            <a:ext cx="8991600" cy="754053"/>
          </a:xfrm>
        </p:spPr>
        <p:txBody>
          <a:bodyPr>
            <a:spAutoFit/>
          </a:bodyPr>
          <a:lstStyle/>
          <a:p>
            <a:r>
              <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rPr>
              <a:t>Summary … </a:t>
            </a:r>
            <a:r>
              <a:rPr lang="en-US" sz="4300" u="sng"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sz="4300"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 </a:t>
            </a:r>
            <a:endPar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endParaRPr>
          </a:p>
        </p:txBody>
      </p:sp>
    </p:spTree>
    <p:extLst>
      <p:ext uri="{BB962C8B-B14F-4D97-AF65-F5344CB8AC3E}">
        <p14:creationId xmlns:p14="http://schemas.microsoft.com/office/powerpoint/2010/main" val="681736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76200" y="1810730"/>
            <a:ext cx="8991600" cy="5004383"/>
          </a:xfrm>
        </p:spPr>
        <p:txBody>
          <a:bodyPr>
            <a:spAutoFit/>
          </a:bodyPr>
          <a:lstStyle/>
          <a:p>
            <a:pPr>
              <a:lnSpc>
                <a:spcPct val="107000"/>
              </a:lnSpc>
              <a:spcBef>
                <a:spcPts val="0"/>
              </a:spcBef>
              <a:spcAft>
                <a:spcPts val="0"/>
              </a:spcAft>
            </a:pPr>
            <a:r>
              <a:rPr lang="en-US" sz="2500" u="sng" dirty="0">
                <a:effectLst/>
                <a:ea typeface="Times New Roman" panose="02020603050405020304" pitchFamily="18" charset="0"/>
                <a:cs typeface="Times New Roman" panose="02020603050405020304" pitchFamily="18" charset="0"/>
              </a:rPr>
              <a:t>Commit your way to Him</a:t>
            </a:r>
            <a:r>
              <a:rPr lang="en-US" sz="2500" dirty="0">
                <a:effectLst/>
                <a:ea typeface="Times New Roman" panose="02020603050405020304" pitchFamily="18" charset="0"/>
                <a:cs typeface="Times New Roman" panose="02020603050405020304" pitchFamily="18" charset="0"/>
              </a:rPr>
              <a:t> (Psalms 37:5) – resolve to serve Him regardless of what happens</a:t>
            </a:r>
            <a:endParaRPr lang="en-US" sz="2500" dirty="0">
              <a:effectLst/>
              <a:ea typeface="Calibri" panose="020F0502020204030204" pitchFamily="34" charset="0"/>
              <a:cs typeface="Times New Roman" panose="02020603050405020304" pitchFamily="18" charset="0"/>
            </a:endParaRPr>
          </a:p>
          <a:p>
            <a:pPr>
              <a:lnSpc>
                <a:spcPct val="107000"/>
              </a:lnSpc>
              <a:spcBef>
                <a:spcPts val="0"/>
              </a:spcBef>
              <a:spcAft>
                <a:spcPts val="0"/>
              </a:spcAft>
            </a:pPr>
            <a:r>
              <a:rPr lang="en-US" sz="2500" u="sng" dirty="0">
                <a:effectLst/>
                <a:ea typeface="Times New Roman" panose="02020603050405020304" pitchFamily="18" charset="0"/>
                <a:cs typeface="Times New Roman" panose="02020603050405020304" pitchFamily="18" charset="0"/>
              </a:rPr>
              <a:t>Trust Him</a:t>
            </a:r>
            <a:r>
              <a:rPr lang="en-US" sz="2500" dirty="0">
                <a:effectLst/>
                <a:ea typeface="Times New Roman" panose="02020603050405020304" pitchFamily="18" charset="0"/>
                <a:cs typeface="Times New Roman" panose="02020603050405020304" pitchFamily="18" charset="0"/>
              </a:rPr>
              <a:t> (Psalms 37:5; cf. ver</a:t>
            </a:r>
            <a:r>
              <a:rPr lang="en-US" sz="2500" dirty="0">
                <a:ea typeface="Times New Roman" panose="02020603050405020304" pitchFamily="18" charset="0"/>
                <a:cs typeface="Times New Roman" panose="02020603050405020304" pitchFamily="18" charset="0"/>
              </a:rPr>
              <a:t>se 3</a:t>
            </a:r>
            <a:r>
              <a:rPr lang="en-US" sz="2500" dirty="0">
                <a:effectLst/>
                <a:ea typeface="Times New Roman" panose="02020603050405020304" pitchFamily="18" charset="0"/>
                <a:cs typeface="Times New Roman" panose="02020603050405020304" pitchFamily="18" charset="0"/>
              </a:rPr>
              <a:t>) – it means that we have faith.</a:t>
            </a:r>
          </a:p>
          <a:p>
            <a:pPr>
              <a:lnSpc>
                <a:spcPct val="107000"/>
              </a:lnSpc>
              <a:spcBef>
                <a:spcPts val="0"/>
              </a:spcBef>
              <a:spcAft>
                <a:spcPts val="0"/>
              </a:spcAft>
            </a:pPr>
            <a:r>
              <a:rPr lang="en-US" sz="2500" u="sng" dirty="0">
                <a:effectLst/>
                <a:ea typeface="Calibri" panose="020F0502020204030204" pitchFamily="34" charset="0"/>
                <a:cs typeface="Arial" panose="020B0604020202020204" pitchFamily="34" charset="0"/>
              </a:rPr>
              <a:t>And do good</a:t>
            </a:r>
            <a:r>
              <a:rPr lang="en-US" sz="2500" dirty="0">
                <a:effectLst/>
                <a:ea typeface="Calibri" panose="020F0502020204030204" pitchFamily="34" charset="0"/>
                <a:cs typeface="Arial" panose="020B0604020202020204" pitchFamily="34" charset="0"/>
              </a:rPr>
              <a:t> (Isaiah 1:17). </a:t>
            </a:r>
            <a:r>
              <a:rPr lang="en-US" sz="2500" i="1" dirty="0">
                <a:effectLst/>
                <a:ea typeface="Calibri" panose="020F0502020204030204" pitchFamily="34" charset="0"/>
                <a:cs typeface="Arial" panose="020B0604020202020204" pitchFamily="34" charset="0"/>
              </a:rPr>
              <a:t>“The righteous shall inherit the land, and dwell therein for ever,” </a:t>
            </a:r>
            <a:r>
              <a:rPr lang="en-US" sz="2500" dirty="0">
                <a:effectLst/>
                <a:ea typeface="Calibri" panose="020F0502020204030204" pitchFamily="34" charset="0"/>
                <a:cs typeface="Arial" panose="020B0604020202020204" pitchFamily="34" charset="0"/>
              </a:rPr>
              <a:t>whereas the wicked will be cut off from it (see verses 9, 11, 29); the righteous will be fed, whereas the wicked will hunger and not be satisfied (Isaiah 65:13;</a:t>
            </a:r>
            <a:br>
              <a:rPr lang="en-US" sz="2500" dirty="0">
                <a:effectLst/>
                <a:ea typeface="Calibri" panose="020F0502020204030204" pitchFamily="34" charset="0"/>
                <a:cs typeface="Arial" panose="020B0604020202020204" pitchFamily="34" charset="0"/>
              </a:rPr>
            </a:br>
            <a:r>
              <a:rPr lang="en-US" sz="2500" dirty="0">
                <a:effectLst/>
                <a:ea typeface="Calibri" panose="020F0502020204030204" pitchFamily="34" charset="0"/>
                <a:cs typeface="Arial" panose="020B0604020202020204" pitchFamily="34" charset="0"/>
              </a:rPr>
              <a:t>Luke 6:21, 25; 1:53; cf. Psalms 34:10).</a:t>
            </a:r>
          </a:p>
          <a:p>
            <a:pPr>
              <a:lnSpc>
                <a:spcPct val="107000"/>
              </a:lnSpc>
              <a:spcBef>
                <a:spcPts val="0"/>
              </a:spcBef>
              <a:spcAft>
                <a:spcPts val="0"/>
              </a:spcAft>
            </a:pPr>
            <a:r>
              <a:rPr lang="en-US" sz="2500" dirty="0">
                <a:effectLst/>
                <a:ea typeface="Calibri" panose="020F0502020204030204" pitchFamily="34" charset="0"/>
                <a:cs typeface="Arial" panose="020B0604020202020204" pitchFamily="34" charset="0"/>
              </a:rPr>
              <a:t>NOTE: Does this mean the righteous will never be without food or homeless? On the contrary …</a:t>
            </a:r>
            <a:br>
              <a:rPr lang="en-US" sz="2500" dirty="0">
                <a:effectLst/>
                <a:ea typeface="Calibri" panose="020F0502020204030204" pitchFamily="34" charset="0"/>
                <a:cs typeface="Arial" panose="020B0604020202020204" pitchFamily="34" charset="0"/>
              </a:rPr>
            </a:br>
            <a:r>
              <a:rPr lang="en-US" sz="2500" dirty="0">
                <a:effectLst/>
                <a:ea typeface="Calibri" panose="020F0502020204030204" pitchFamily="34" charset="0"/>
                <a:cs typeface="Arial" panose="020B0604020202020204" pitchFamily="34" charset="0"/>
              </a:rPr>
              <a:t>(cf. 1 Corinthians 4:11; 2 Corinthians 11:23ff; Philippians 4:12).</a:t>
            </a:r>
          </a:p>
        </p:txBody>
      </p:sp>
      <p:sp>
        <p:nvSpPr>
          <p:cNvPr id="6" name="Title 1">
            <a:extLst>
              <a:ext uri="{FF2B5EF4-FFF2-40B4-BE49-F238E27FC236}">
                <a16:creationId xmlns:a16="http://schemas.microsoft.com/office/drawing/2014/main" id="{F66CA014-532B-67CA-D07A-0EB08BD1CFA2}"/>
              </a:ext>
            </a:extLst>
          </p:cNvPr>
          <p:cNvSpPr>
            <a:spLocks noGrp="1"/>
          </p:cNvSpPr>
          <p:nvPr>
            <p:ph type="title"/>
          </p:nvPr>
        </p:nvSpPr>
        <p:spPr>
          <a:xfrm>
            <a:off x="76200" y="665647"/>
            <a:ext cx="8991600" cy="754053"/>
          </a:xfrm>
        </p:spPr>
        <p:txBody>
          <a:bodyPr>
            <a:spAutoFit/>
          </a:bodyPr>
          <a:lstStyle/>
          <a:p>
            <a:r>
              <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rPr>
              <a:t>Summary … </a:t>
            </a:r>
            <a:r>
              <a:rPr lang="en-US" sz="4300" u="sng"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sz="4300" dirty="0">
                <a:solidFill>
                  <a:srgbClr val="000000"/>
                </a:solidFill>
                <a:latin typeface="Segoe UI Semibold" panose="020B0702040204020203" pitchFamily="34" charset="0"/>
                <a:ea typeface="Times New Roman" panose="02020603050405020304" pitchFamily="18" charset="0"/>
                <a:cs typeface="Segoe UI Semibold" panose="020B0702040204020203" pitchFamily="34" charset="0"/>
              </a:rPr>
              <a:t>. </a:t>
            </a:r>
            <a:endParaRPr lang="en-US" sz="4300" dirty="0">
              <a:effectLst>
                <a:outerShdw blurRad="38100" dist="38100" dir="2700000" algn="tl">
                  <a:srgbClr val="000000">
                    <a:alpha val="43137"/>
                  </a:srgbClr>
                </a:outerShdw>
              </a:effectLst>
              <a:latin typeface="Segoe UI Semibold" panose="020B0702040204020203" pitchFamily="34" charset="0"/>
              <a:cs typeface="Segoe UI Semibold" pitchFamily="34" charset="0"/>
            </a:endParaRPr>
          </a:p>
        </p:txBody>
      </p:sp>
    </p:spTree>
    <p:extLst>
      <p:ext uri="{BB962C8B-B14F-4D97-AF65-F5344CB8AC3E}">
        <p14:creationId xmlns:p14="http://schemas.microsoft.com/office/powerpoint/2010/main" val="3701521020"/>
      </p:ext>
    </p:extLst>
  </p:cSld>
  <p:clrMapOvr>
    <a:masterClrMapping/>
  </p:clrMapOvr>
</p:sld>
</file>

<file path=ppt/theme/theme1.xml><?xml version="1.0" encoding="utf-8"?>
<a:theme xmlns:a="http://schemas.openxmlformats.org/drawingml/2006/main" name="Quadrant design template">
  <a:themeElements>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Office Theme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Office Theme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Office Theme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Office Theme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Office Theme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1163</TotalTime>
  <Words>1744</Words>
  <Application>Microsoft Office PowerPoint</Application>
  <PresentationFormat>On-screen Show (4:3)</PresentationFormat>
  <Paragraphs>141</Paragraphs>
  <Slides>19</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Segoe UI</vt:lpstr>
      <vt:lpstr>Segoe UI Semibold</vt:lpstr>
      <vt:lpstr>Times New Roman</vt:lpstr>
      <vt:lpstr>Wingdings</vt:lpstr>
      <vt:lpstr>Quadrant design template</vt:lpstr>
      <vt:lpstr>Security Of Those Who Trust In The Lord …</vt:lpstr>
      <vt:lpstr>Anger: (Hebrew Word)</vt:lpstr>
      <vt:lpstr>Anger: (Hebrew Word)</vt:lpstr>
      <vt:lpstr>Anger: (Hebrew Word)</vt:lpstr>
      <vt:lpstr>Definition of “Anger” in the New Testament</vt:lpstr>
      <vt:lpstr>Displays of Anger</vt:lpstr>
      <vt:lpstr>Summary … Let God take care of it. </vt:lpstr>
      <vt:lpstr>Summary … Let God take care of it. </vt:lpstr>
      <vt:lpstr>Summary … Let God take care of it. </vt:lpstr>
      <vt:lpstr>Summary … Let God take care of it. </vt:lpstr>
      <vt:lpstr>Summary … Let God take care of it. </vt:lpstr>
      <vt:lpstr>Proverbs and Ecclesiastes On Anger</vt:lpstr>
      <vt:lpstr>Proverbs and Ecclesiastes On Anger</vt:lpstr>
      <vt:lpstr>Proverbs and Ecclesiastes On Anger</vt:lpstr>
      <vt:lpstr>Anger In The New Testament</vt:lpstr>
      <vt:lpstr>The Sin of Anger</vt:lpstr>
      <vt:lpstr>Anger: A Heart Problem</vt:lpstr>
      <vt:lpstr>Why Are You Angry?</vt:lpstr>
      <vt:lpstr>Why Are You Angry?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Anger Rules</dc:title>
  <dc:creator>mgalloway2715@gmail.com</dc:creator>
  <cp:lastModifiedBy>Richard Lidh</cp:lastModifiedBy>
  <cp:revision>28</cp:revision>
  <cp:lastPrinted>2022-12-03T16:28:10Z</cp:lastPrinted>
  <dcterms:created xsi:type="dcterms:W3CDTF">2022-11-02T18:25:38Z</dcterms:created>
  <dcterms:modified xsi:type="dcterms:W3CDTF">2022-12-03T16:28:38Z</dcterms:modified>
</cp:coreProperties>
</file>